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81755F-8D79-4DF8-8828-6910A8D44C90}">
  <a:tblStyle styleId="{C481755F-8D79-4DF8-8828-6910A8D44C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55c18345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55c18345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e55c18345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e55c18345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e55c1834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e55c1834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4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43.png"/><Relationship Id="rId6"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6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5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80.png"/><Relationship Id="rId7" Type="http://schemas.openxmlformats.org/officeDocument/2006/relationships/image" Target="../media/image78.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9.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90.png"/><Relationship Id="rId9"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image" Target="../media/image92.png"/><Relationship Id="rId7" Type="http://schemas.openxmlformats.org/officeDocument/2006/relationships/image" Target="../media/image97.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 Id="rId3" Type="http://schemas.openxmlformats.org/officeDocument/2006/relationships/image" Target="../media/image10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6.png"/><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13.png"/><Relationship Id="rId5" Type="http://schemas.openxmlformats.org/officeDocument/2006/relationships/image" Target="../media/image108.png"/><Relationship Id="rId6" Type="http://schemas.openxmlformats.org/officeDocument/2006/relationships/image" Target="../media/image114.png"/><Relationship Id="rId7" Type="http://schemas.openxmlformats.org/officeDocument/2006/relationships/image" Target="../media/image121.png"/><Relationship Id="rId8"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9.png"/><Relationship Id="rId4" Type="http://schemas.openxmlformats.org/officeDocument/2006/relationships/image" Target="../media/image127.png"/><Relationship Id="rId5" Type="http://schemas.openxmlformats.org/officeDocument/2006/relationships/image" Target="../media/image1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15.png"/><Relationship Id="rId6" Type="http://schemas.openxmlformats.org/officeDocument/2006/relationships/image" Target="../media/image118.png"/><Relationship Id="rId7" Type="http://schemas.openxmlformats.org/officeDocument/2006/relationships/image" Target="../media/image1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9.png"/><Relationship Id="rId4" Type="http://schemas.openxmlformats.org/officeDocument/2006/relationships/image" Target="../media/image122.png"/><Relationship Id="rId5" Type="http://schemas.openxmlformats.org/officeDocument/2006/relationships/image" Target="../media/image125.png"/><Relationship Id="rId6"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9.png"/><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2.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nvSpPr>
        <p:spPr>
          <a:xfrm>
            <a:off x="2863650" y="3543300"/>
            <a:ext cx="3416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University of Minnesota</a:t>
            </a:r>
            <a:r>
              <a:rPr lang="en" sz="1600">
                <a:solidFill>
                  <a:schemeClr val="dk1"/>
                </a:solidFill>
              </a:rPr>
              <a:t> Cybersecurity Bootcamp </a:t>
            </a:r>
            <a:r>
              <a:rPr lang="en">
                <a:solidFill>
                  <a:schemeClr val="dk1"/>
                </a:solidFill>
              </a:rPr>
              <a:t> </a:t>
            </a:r>
            <a:endParaRPr>
              <a:solidFill>
                <a:schemeClr val="dk1"/>
              </a:solidFill>
            </a:endParaRPr>
          </a:p>
          <a:p>
            <a:pPr indent="0" lvl="0" marL="0" rtl="0" algn="ctr">
              <a:spcBef>
                <a:spcPts val="0"/>
              </a:spcBef>
              <a:spcAft>
                <a:spcPts val="0"/>
              </a:spcAft>
              <a:buNone/>
            </a:pPr>
            <a:r>
              <a:rPr lang="en" sz="1300"/>
              <a:t>Submitted by: JMKelber</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2: Broken Authentication</a:t>
            </a:r>
            <a:endParaRPr/>
          </a:p>
        </p:txBody>
      </p:sp>
      <p:sp>
        <p:nvSpPr>
          <p:cNvPr id="1130" name="Google Shape;1130;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752775" y="1862700"/>
            <a:ext cx="2371500" cy="232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0000FF"/>
                </a:solidFill>
                <a:latin typeface="Roboto"/>
                <a:ea typeface="Roboto"/>
                <a:cs typeface="Roboto"/>
                <a:sym typeface="Roboto"/>
              </a:rPr>
              <a:t>We used HYDRA to try our rockyou.txt wordlist with the username ashton. This cracked the password in just over 10,000 tries which only took about a minute and a half. (E2.1) This </a:t>
            </a:r>
            <a:r>
              <a:rPr lang="en" sz="1200">
                <a:solidFill>
                  <a:srgbClr val="0000FF"/>
                </a:solidFill>
                <a:latin typeface="Roboto"/>
                <a:ea typeface="Roboto"/>
                <a:cs typeface="Roboto"/>
                <a:sym typeface="Roboto"/>
              </a:rPr>
              <a:t>technique</a:t>
            </a:r>
            <a:r>
              <a:rPr lang="en" sz="1200">
                <a:solidFill>
                  <a:srgbClr val="0000FF"/>
                </a:solidFill>
                <a:latin typeface="Roboto"/>
                <a:ea typeface="Roboto"/>
                <a:cs typeface="Roboto"/>
                <a:sym typeface="Roboto"/>
              </a:rPr>
              <a:t> is one that any script kiddie could deploy and gain access to the system in minutes.</a:t>
            </a:r>
            <a:endParaRPr sz="1200">
              <a:solidFill>
                <a:srgbClr val="0000FF"/>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2" name="Google Shape;1132;p63"/>
          <p:cNvGrpSpPr/>
          <p:nvPr/>
        </p:nvGrpSpPr>
        <p:grpSpPr>
          <a:xfrm>
            <a:off x="457181" y="887903"/>
            <a:ext cx="533372" cy="533480"/>
            <a:chOff x="457200" y="1378813"/>
            <a:chExt cx="695400" cy="695450"/>
          </a:xfrm>
        </p:grpSpPr>
        <p:sp>
          <p:nvSpPr>
            <p:cNvPr id="1133" name="Google Shape;113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3"/>
          <p:cNvGrpSpPr/>
          <p:nvPr/>
        </p:nvGrpSpPr>
        <p:grpSpPr>
          <a:xfrm>
            <a:off x="3228956" y="887903"/>
            <a:ext cx="533372" cy="533480"/>
            <a:chOff x="457200" y="1378813"/>
            <a:chExt cx="695400" cy="695450"/>
          </a:xfrm>
        </p:grpSpPr>
        <p:sp>
          <p:nvSpPr>
            <p:cNvPr id="1136" name="Google Shape;113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3496050" y="1380075"/>
            <a:ext cx="2428500" cy="3355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0000FF"/>
                </a:solidFill>
                <a:latin typeface="Roboto"/>
                <a:ea typeface="Roboto"/>
                <a:cs typeface="Roboto"/>
                <a:sym typeface="Roboto"/>
              </a:rPr>
              <a:t>The Exploit allowed us to try unlimited passwords with the username “ashton”. From there we were able to login and access the secrect_folders directory and browse the files. We found a password hash for Ryan, the CEO, and directions on how to access their webdav folder. (E2.2) Ryan’s password was allowed to be too easy and was found almost instantly on a hash cracking website. </a:t>
            </a:r>
            <a:endParaRPr sz="1200">
              <a:solidFill>
                <a:srgbClr val="0000FF"/>
              </a:solidFill>
              <a:latin typeface="Roboto"/>
              <a:ea typeface="Roboto"/>
              <a:cs typeface="Roboto"/>
              <a:sym typeface="Roboto"/>
            </a:endParaRPr>
          </a:p>
        </p:txBody>
      </p:sp>
      <p:grpSp>
        <p:nvGrpSpPr>
          <p:cNvPr id="1140" name="Google Shape;1140;p63"/>
          <p:cNvGrpSpPr/>
          <p:nvPr/>
        </p:nvGrpSpPr>
        <p:grpSpPr>
          <a:xfrm>
            <a:off x="6134081" y="88865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txBox="1"/>
          <p:nvPr/>
        </p:nvSpPr>
        <p:spPr>
          <a:xfrm>
            <a:off x="6429675" y="2608599"/>
            <a:ext cx="2371500" cy="726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0000FF"/>
                </a:solidFill>
                <a:latin typeface="Roboto"/>
                <a:ea typeface="Roboto"/>
                <a:cs typeface="Roboto"/>
                <a:sym typeface="Roboto"/>
              </a:rPr>
              <a:t>Please see next slide for screenshots.</a:t>
            </a:r>
            <a:endParaRPr sz="1200">
              <a:solidFill>
                <a:srgbClr val="0000FF"/>
              </a:solidFill>
              <a:latin typeface="Roboto"/>
              <a:ea typeface="Roboto"/>
              <a:cs typeface="Roboto"/>
              <a:sym typeface="Roboto"/>
            </a:endParaRPr>
          </a:p>
        </p:txBody>
      </p:sp>
      <p:sp>
        <p:nvSpPr>
          <p:cNvPr id="1145" name="Google Shape;1145;p63"/>
          <p:cNvSpPr txBox="1"/>
          <p:nvPr/>
        </p:nvSpPr>
        <p:spPr>
          <a:xfrm>
            <a:off x="5723425" y="389025"/>
            <a:ext cx="54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6" name="Google Shape;1146;p63"/>
          <p:cNvSpPr txBox="1"/>
          <p:nvPr/>
        </p:nvSpPr>
        <p:spPr>
          <a:xfrm>
            <a:off x="1165650" y="948075"/>
            <a:ext cx="176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p:txBody>
      </p:sp>
      <p:sp>
        <p:nvSpPr>
          <p:cNvPr id="1147" name="Google Shape;1147;p63"/>
          <p:cNvSpPr txBox="1"/>
          <p:nvPr/>
        </p:nvSpPr>
        <p:spPr>
          <a:xfrm>
            <a:off x="3885900" y="948075"/>
            <a:ext cx="16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p:txBody>
      </p:sp>
      <p:sp>
        <p:nvSpPr>
          <p:cNvPr id="1148" name="Google Shape;1148;p63"/>
          <p:cNvSpPr txBox="1"/>
          <p:nvPr/>
        </p:nvSpPr>
        <p:spPr>
          <a:xfrm>
            <a:off x="6791025" y="970738"/>
            <a:ext cx="164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Screenshots</a:t>
            </a:r>
            <a:endParaRPr b="1" sz="1200">
              <a:latin typeface="Roboto"/>
              <a:ea typeface="Roboto"/>
              <a:cs typeface="Roboto"/>
              <a:sym typeface="Roboto"/>
            </a:endParaRPr>
          </a:p>
        </p:txBody>
      </p:sp>
    </p:spTree>
  </p:cSld>
  <p:clrMapOvr>
    <a:masterClrMapping/>
  </p:clrMapOvr>
  <mc:AlternateContent>
    <mc:Choice Requires="p14">
      <p:transition p14:dur="400">
        <p14:flip dir="l"/>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2 : Broken Authentication</a:t>
            </a:r>
            <a:endParaRPr/>
          </a:p>
        </p:txBody>
      </p:sp>
      <p:sp>
        <p:nvSpPr>
          <p:cNvPr id="1154" name="Google Shape;1154;p64"/>
          <p:cNvSpPr/>
          <p:nvPr/>
        </p:nvSpPr>
        <p:spPr>
          <a:xfrm>
            <a:off x="6355556" y="12112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5" name="Google Shape;1155;p64"/>
          <p:cNvSpPr txBox="1"/>
          <p:nvPr/>
        </p:nvSpPr>
        <p:spPr>
          <a:xfrm>
            <a:off x="6888925" y="159325"/>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Screenshots</a:t>
            </a:r>
            <a:endParaRPr b="1">
              <a:latin typeface="Roboto"/>
              <a:ea typeface="Roboto"/>
              <a:cs typeface="Roboto"/>
              <a:sym typeface="Roboto"/>
            </a:endParaRPr>
          </a:p>
        </p:txBody>
      </p:sp>
      <p:sp>
        <p:nvSpPr>
          <p:cNvPr id="1156" name="Google Shape;1156;p64"/>
          <p:cNvSpPr txBox="1"/>
          <p:nvPr/>
        </p:nvSpPr>
        <p:spPr>
          <a:xfrm>
            <a:off x="481450" y="1963688"/>
            <a:ext cx="18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E2.1</a:t>
            </a:r>
            <a:endParaRPr/>
          </a:p>
        </p:txBody>
      </p:sp>
      <p:sp>
        <p:nvSpPr>
          <p:cNvPr id="1157" name="Google Shape;1157;p64"/>
          <p:cNvSpPr txBox="1"/>
          <p:nvPr/>
        </p:nvSpPr>
        <p:spPr>
          <a:xfrm>
            <a:off x="445500" y="3971925"/>
            <a:ext cx="1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E2.2</a:t>
            </a:r>
            <a:endParaRPr/>
          </a:p>
        </p:txBody>
      </p:sp>
      <p:sp>
        <p:nvSpPr>
          <p:cNvPr id="1158" name="Google Shape;1158;p64"/>
          <p:cNvSpPr/>
          <p:nvPr/>
        </p:nvSpPr>
        <p:spPr>
          <a:xfrm>
            <a:off x="2241500" y="665591"/>
            <a:ext cx="6661500" cy="2492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4"/>
          <p:cNvSpPr/>
          <p:nvPr/>
        </p:nvSpPr>
        <p:spPr>
          <a:xfrm>
            <a:off x="481450" y="1980800"/>
            <a:ext cx="1498800" cy="36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0" name="Google Shape;1160;p64"/>
          <p:cNvCxnSpPr>
            <a:endCxn id="1159" idx="2"/>
          </p:cNvCxnSpPr>
          <p:nvPr/>
        </p:nvCxnSpPr>
        <p:spPr>
          <a:xfrm rot="10800000">
            <a:off x="1230850" y="2346800"/>
            <a:ext cx="1034100" cy="8091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4"/>
          <p:cNvSpPr/>
          <p:nvPr/>
        </p:nvSpPr>
        <p:spPr>
          <a:xfrm>
            <a:off x="467700" y="3960850"/>
            <a:ext cx="14988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4"/>
          <p:cNvSpPr/>
          <p:nvPr/>
        </p:nvSpPr>
        <p:spPr>
          <a:xfrm>
            <a:off x="2241500" y="3218300"/>
            <a:ext cx="6661500" cy="172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64"/>
          <p:cNvCxnSpPr>
            <a:stCxn id="1161" idx="2"/>
          </p:cNvCxnSpPr>
          <p:nvPr/>
        </p:nvCxnSpPr>
        <p:spPr>
          <a:xfrm>
            <a:off x="1217100" y="4361050"/>
            <a:ext cx="1028700" cy="576300"/>
          </a:xfrm>
          <a:prstGeom prst="straightConnector1">
            <a:avLst/>
          </a:prstGeom>
          <a:noFill/>
          <a:ln cap="flat" cmpd="sng" w="9525">
            <a:solidFill>
              <a:schemeClr val="dk2"/>
            </a:solidFill>
            <a:prstDash val="solid"/>
            <a:round/>
            <a:headEnd len="med" w="med" type="none"/>
            <a:tailEnd len="med" w="med" type="none"/>
          </a:ln>
        </p:spPr>
      </p:cxnSp>
      <p:pic>
        <p:nvPicPr>
          <p:cNvPr id="1164" name="Google Shape;1164;p64"/>
          <p:cNvPicPr preferRelativeResize="0"/>
          <p:nvPr/>
        </p:nvPicPr>
        <p:blipFill rotWithShape="1">
          <a:blip r:embed="rId3">
            <a:alphaModFix/>
          </a:blip>
          <a:srcRect b="1644" l="0" r="5642" t="26220"/>
          <a:stretch/>
        </p:blipFill>
        <p:spPr>
          <a:xfrm>
            <a:off x="2283777" y="710389"/>
            <a:ext cx="6576099" cy="2378400"/>
          </a:xfrm>
          <a:prstGeom prst="rect">
            <a:avLst/>
          </a:prstGeom>
          <a:noFill/>
          <a:ln>
            <a:noFill/>
          </a:ln>
        </p:spPr>
      </p:pic>
      <p:pic>
        <p:nvPicPr>
          <p:cNvPr id="1165" name="Google Shape;1165;p64"/>
          <p:cNvPicPr preferRelativeResize="0"/>
          <p:nvPr/>
        </p:nvPicPr>
        <p:blipFill rotWithShape="1">
          <a:blip r:embed="rId4">
            <a:alphaModFix/>
          </a:blip>
          <a:srcRect b="33165" l="0" r="4534" t="9691"/>
          <a:stretch/>
        </p:blipFill>
        <p:spPr>
          <a:xfrm>
            <a:off x="2283775" y="3279075"/>
            <a:ext cx="6576099" cy="1591900"/>
          </a:xfrm>
          <a:prstGeom prst="rect">
            <a:avLst/>
          </a:prstGeom>
          <a:noFill/>
          <a:ln>
            <a:noFill/>
          </a:ln>
        </p:spPr>
      </p:pic>
      <p:sp>
        <p:nvSpPr>
          <p:cNvPr id="1166" name="Google Shape;1166;p64"/>
          <p:cNvSpPr/>
          <p:nvPr/>
        </p:nvSpPr>
        <p:spPr>
          <a:xfrm>
            <a:off x="6310925" y="3857100"/>
            <a:ext cx="2274300" cy="40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4"/>
          <p:cNvSpPr txBox="1"/>
          <p:nvPr/>
        </p:nvSpPr>
        <p:spPr>
          <a:xfrm>
            <a:off x="6962850" y="2405000"/>
            <a:ext cx="1762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0000"/>
                </a:solidFill>
              </a:rPr>
              <a:t>  Broken Authentication allowing unlimited attempts to Auth. </a:t>
            </a:r>
            <a:endParaRPr b="1" sz="1100">
              <a:solidFill>
                <a:srgbClr val="FF0000"/>
              </a:solidFill>
            </a:endParaRPr>
          </a:p>
        </p:txBody>
      </p:sp>
      <p:cxnSp>
        <p:nvCxnSpPr>
          <p:cNvPr id="1168" name="Google Shape;1168;p64"/>
          <p:cNvCxnSpPr>
            <a:stCxn id="1169" idx="1"/>
            <a:endCxn id="1166" idx="3"/>
          </p:cNvCxnSpPr>
          <p:nvPr/>
        </p:nvCxnSpPr>
        <p:spPr>
          <a:xfrm rot="10800000">
            <a:off x="6643975" y="4198600"/>
            <a:ext cx="69600" cy="459000"/>
          </a:xfrm>
          <a:prstGeom prst="straightConnector1">
            <a:avLst/>
          </a:prstGeom>
          <a:noFill/>
          <a:ln cap="flat" cmpd="sng" w="9525">
            <a:solidFill>
              <a:srgbClr val="FF0000"/>
            </a:solidFill>
            <a:prstDash val="solid"/>
            <a:round/>
            <a:headEnd len="med" w="med" type="none"/>
            <a:tailEnd len="med" w="med" type="triangle"/>
          </a:ln>
        </p:spPr>
      </p:cxnSp>
      <p:sp>
        <p:nvSpPr>
          <p:cNvPr id="1169" name="Google Shape;1169;p64"/>
          <p:cNvSpPr txBox="1"/>
          <p:nvPr/>
        </p:nvSpPr>
        <p:spPr>
          <a:xfrm>
            <a:off x="6713575" y="4396000"/>
            <a:ext cx="160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(Additional </a:t>
            </a:r>
            <a:r>
              <a:rPr lang="en" sz="1100">
                <a:solidFill>
                  <a:srgbClr val="FF0000"/>
                </a:solidFill>
              </a:rPr>
              <a:t>Sensitive Data Exposure)</a:t>
            </a:r>
            <a:endParaRPr sz="1100">
              <a:solidFill>
                <a:srgbClr val="FF0000"/>
              </a:solidFill>
            </a:endParaRPr>
          </a:p>
        </p:txBody>
      </p:sp>
      <p:sp>
        <p:nvSpPr>
          <p:cNvPr id="1170" name="Google Shape;1170;p64"/>
          <p:cNvSpPr/>
          <p:nvPr/>
        </p:nvSpPr>
        <p:spPr>
          <a:xfrm>
            <a:off x="4936950" y="4320513"/>
            <a:ext cx="1762475" cy="332525"/>
          </a:xfrm>
          <a:custGeom>
            <a:rect b="b" l="l" r="r" t="t"/>
            <a:pathLst>
              <a:path extrusionOk="0" h="13301" w="70499">
                <a:moveTo>
                  <a:pt x="70499" y="13301"/>
                </a:moveTo>
                <a:cubicBezTo>
                  <a:pt x="65319" y="11153"/>
                  <a:pt x="51169" y="1993"/>
                  <a:pt x="39419" y="414"/>
                </a:cubicBezTo>
                <a:cubicBezTo>
                  <a:pt x="27669" y="-1165"/>
                  <a:pt x="6570" y="3257"/>
                  <a:pt x="0" y="3826"/>
                </a:cubicBezTo>
              </a:path>
            </a:pathLst>
          </a:custGeom>
          <a:noFill/>
          <a:ln cap="flat" cmpd="sng" w="9525">
            <a:solidFill>
              <a:srgbClr val="FF0000"/>
            </a:solidFill>
            <a:prstDash val="solid"/>
            <a:round/>
            <a:headEnd len="med" w="med" type="none"/>
            <a:tailEnd len="med" w="med" type="triangle"/>
          </a:ln>
        </p:spPr>
      </p:sp>
      <p:cxnSp>
        <p:nvCxnSpPr>
          <p:cNvPr id="1171" name="Google Shape;1171;p64"/>
          <p:cNvCxnSpPr/>
          <p:nvPr/>
        </p:nvCxnSpPr>
        <p:spPr>
          <a:xfrm flipH="1">
            <a:off x="5183425" y="4330875"/>
            <a:ext cx="426300" cy="170700"/>
          </a:xfrm>
          <a:prstGeom prst="straightConnector1">
            <a:avLst/>
          </a:prstGeom>
          <a:noFill/>
          <a:ln cap="flat" cmpd="sng" w="9525">
            <a:solidFill>
              <a:srgbClr val="FF0000"/>
            </a:solidFill>
            <a:prstDash val="solid"/>
            <a:round/>
            <a:headEnd len="med" w="med" type="none"/>
            <a:tailEnd len="med" w="med" type="triangle"/>
          </a:ln>
        </p:spPr>
      </p:cxnSp>
      <p:cxnSp>
        <p:nvCxnSpPr>
          <p:cNvPr id="1172" name="Google Shape;1172;p64"/>
          <p:cNvCxnSpPr/>
          <p:nvPr/>
        </p:nvCxnSpPr>
        <p:spPr>
          <a:xfrm>
            <a:off x="6518250" y="2503250"/>
            <a:ext cx="663300" cy="279900"/>
          </a:xfrm>
          <a:prstGeom prst="straightConnector1">
            <a:avLst/>
          </a:prstGeom>
          <a:noFill/>
          <a:ln cap="flat" cmpd="sng" w="9525">
            <a:solidFill>
              <a:srgbClr val="FF0000"/>
            </a:solidFill>
            <a:prstDash val="solid"/>
            <a:round/>
            <a:headEnd len="med" w="med" type="stealth"/>
            <a:tailEnd len="med" w="med" type="none"/>
          </a:ln>
        </p:spPr>
      </p:cxnSp>
    </p:spTree>
  </p:cSld>
  <p:clrMapOvr>
    <a:masterClrMapping/>
  </p:clrMapOvr>
  <mc:AlternateContent>
    <mc:Choice Requires="p14">
      <p:transition p14:dur="400">
        <p14:flip dir="l"/>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3: Unrestricted File Upload</a:t>
            </a:r>
            <a:endParaRPr/>
          </a:p>
        </p:txBody>
      </p:sp>
      <p:sp>
        <p:nvSpPr>
          <p:cNvPr id="1178" name="Google Shape;1178;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txBox="1"/>
          <p:nvPr/>
        </p:nvSpPr>
        <p:spPr>
          <a:xfrm>
            <a:off x="752778" y="1591908"/>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100">
                <a:solidFill>
                  <a:srgbClr val="0000FF"/>
                </a:solidFill>
                <a:latin typeface="Roboto"/>
                <a:ea typeface="Roboto"/>
                <a:cs typeface="Roboto"/>
                <a:sym typeface="Roboto"/>
              </a:rPr>
              <a:t>We found the pathway to the webdav folder by another exploit, so we used the cracked hash for Ryan’s account to login (E3.1). Once logged in we copy/ pasted a script (shell.php - E3.2) into the webdav folder. We then </a:t>
            </a:r>
            <a:r>
              <a:rPr lang="en" sz="1100">
                <a:solidFill>
                  <a:srgbClr val="0000FF"/>
                </a:solidFill>
                <a:latin typeface="Roboto"/>
                <a:ea typeface="Roboto"/>
                <a:cs typeface="Roboto"/>
                <a:sym typeface="Roboto"/>
              </a:rPr>
              <a:t>opened</a:t>
            </a:r>
            <a:r>
              <a:rPr lang="en" sz="1100">
                <a:solidFill>
                  <a:srgbClr val="0000FF"/>
                </a:solidFill>
                <a:latin typeface="Roboto"/>
                <a:ea typeface="Roboto"/>
                <a:cs typeface="Roboto"/>
                <a:sym typeface="Roboto"/>
              </a:rPr>
              <a:t> a listening port on our Kali machine for the script we uploaded. We </a:t>
            </a:r>
            <a:r>
              <a:rPr lang="en" sz="1100">
                <a:solidFill>
                  <a:srgbClr val="0000FF"/>
                </a:solidFill>
                <a:latin typeface="Roboto"/>
                <a:ea typeface="Roboto"/>
                <a:cs typeface="Roboto"/>
                <a:sym typeface="Roboto"/>
              </a:rPr>
              <a:t>navigated back to the website’s webdav directory and i</a:t>
            </a:r>
            <a:r>
              <a:rPr lang="en" sz="1100">
                <a:solidFill>
                  <a:srgbClr val="0000FF"/>
                </a:solidFill>
                <a:latin typeface="Roboto"/>
                <a:ea typeface="Roboto"/>
                <a:cs typeface="Roboto"/>
                <a:sym typeface="Roboto"/>
              </a:rPr>
              <a:t>nitiated the reverse shell by clicking on the file.</a:t>
            </a:r>
            <a:endParaRPr sz="1100">
              <a:solidFill>
                <a:srgbClr val="0000FF"/>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80" name="Google Shape;1180;p65"/>
          <p:cNvGrpSpPr/>
          <p:nvPr/>
        </p:nvGrpSpPr>
        <p:grpSpPr>
          <a:xfrm>
            <a:off x="457181" y="887903"/>
            <a:ext cx="533372" cy="533480"/>
            <a:chOff x="457200" y="1378813"/>
            <a:chExt cx="695400" cy="695450"/>
          </a:xfrm>
        </p:grpSpPr>
        <p:sp>
          <p:nvSpPr>
            <p:cNvPr id="1181" name="Google Shape;1181;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82" name="Google Shape;1182;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65"/>
          <p:cNvGrpSpPr/>
          <p:nvPr/>
        </p:nvGrpSpPr>
        <p:grpSpPr>
          <a:xfrm>
            <a:off x="3228956" y="887903"/>
            <a:ext cx="533372" cy="533480"/>
            <a:chOff x="457200" y="1378813"/>
            <a:chExt cx="695400" cy="695450"/>
          </a:xfrm>
        </p:grpSpPr>
        <p:sp>
          <p:nvSpPr>
            <p:cNvPr id="1184" name="Google Shape;1184;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5" name="Google Shape;1185;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txBox="1"/>
          <p:nvPr/>
        </p:nvSpPr>
        <p:spPr>
          <a:xfrm>
            <a:off x="3548475" y="1602975"/>
            <a:ext cx="2428500" cy="3009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000">
                <a:solidFill>
                  <a:srgbClr val="0000FF"/>
                </a:solidFill>
                <a:latin typeface="Roboto"/>
                <a:ea typeface="Roboto"/>
                <a:cs typeface="Roboto"/>
                <a:sym typeface="Roboto"/>
              </a:rPr>
              <a:t>This exploit allowed us to upload our PHP reverse shell (we constructed by using msfvenom - E3.3) which we used to connect back to our Kali Machine via the shell on the target machine and using Metasploit on our Kali (E3.4). From there we had much control over the system and were able to download our objective; flag.txt (E3.5) and view our objective (E3.6). We were also able to navigate through the directories and download additional potentially useful files. </a:t>
            </a:r>
            <a:endParaRPr sz="1000">
              <a:solidFill>
                <a:srgbClr val="0000FF"/>
              </a:solidFill>
              <a:latin typeface="Roboto"/>
              <a:ea typeface="Roboto"/>
              <a:cs typeface="Roboto"/>
              <a:sym typeface="Roboto"/>
            </a:endParaRPr>
          </a:p>
        </p:txBody>
      </p:sp>
      <p:grpSp>
        <p:nvGrpSpPr>
          <p:cNvPr id="1188" name="Google Shape;1188;p65"/>
          <p:cNvGrpSpPr/>
          <p:nvPr/>
        </p:nvGrpSpPr>
        <p:grpSpPr>
          <a:xfrm>
            <a:off x="6134081" y="888653"/>
            <a:ext cx="533372" cy="533480"/>
            <a:chOff x="457200" y="1378813"/>
            <a:chExt cx="695400" cy="695450"/>
          </a:xfrm>
        </p:grpSpPr>
        <p:sp>
          <p:nvSpPr>
            <p:cNvPr id="1189" name="Google Shape;1189;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0" name="Google Shape;1190;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txBox="1"/>
          <p:nvPr/>
        </p:nvSpPr>
        <p:spPr>
          <a:xfrm>
            <a:off x="6429675" y="2642099"/>
            <a:ext cx="2371500" cy="736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0000FF"/>
                </a:solidFill>
                <a:latin typeface="Roboto"/>
                <a:ea typeface="Roboto"/>
                <a:cs typeface="Roboto"/>
                <a:sym typeface="Roboto"/>
              </a:rPr>
              <a:t>Please see next slide for screenshots. </a:t>
            </a:r>
            <a:endParaRPr sz="1200">
              <a:solidFill>
                <a:srgbClr val="0000FF"/>
              </a:solidFill>
              <a:latin typeface="Roboto"/>
              <a:ea typeface="Roboto"/>
              <a:cs typeface="Roboto"/>
              <a:sym typeface="Roboto"/>
            </a:endParaRPr>
          </a:p>
        </p:txBody>
      </p:sp>
      <p:sp>
        <p:nvSpPr>
          <p:cNvPr id="1193" name="Google Shape;1193;p65"/>
          <p:cNvSpPr txBox="1"/>
          <p:nvPr/>
        </p:nvSpPr>
        <p:spPr>
          <a:xfrm>
            <a:off x="1128225" y="969988"/>
            <a:ext cx="156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Tools &amp; Processes</a:t>
            </a:r>
            <a:endParaRPr b="1" sz="1200">
              <a:solidFill>
                <a:schemeClr val="dk1"/>
              </a:solidFill>
              <a:latin typeface="Roboto"/>
              <a:ea typeface="Roboto"/>
              <a:cs typeface="Roboto"/>
              <a:sym typeface="Roboto"/>
            </a:endParaRPr>
          </a:p>
        </p:txBody>
      </p:sp>
      <p:sp>
        <p:nvSpPr>
          <p:cNvPr id="1194" name="Google Shape;1194;p65"/>
          <p:cNvSpPr txBox="1"/>
          <p:nvPr/>
        </p:nvSpPr>
        <p:spPr>
          <a:xfrm>
            <a:off x="3984450" y="969988"/>
            <a:ext cx="11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Achievements</a:t>
            </a:r>
            <a:endParaRPr/>
          </a:p>
        </p:txBody>
      </p:sp>
      <p:sp>
        <p:nvSpPr>
          <p:cNvPr id="1195" name="Google Shape;1195;p65"/>
          <p:cNvSpPr txBox="1"/>
          <p:nvPr/>
        </p:nvSpPr>
        <p:spPr>
          <a:xfrm>
            <a:off x="7027875" y="929000"/>
            <a:ext cx="11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Screenshots</a:t>
            </a:r>
            <a:endParaRPr/>
          </a:p>
        </p:txBody>
      </p:sp>
    </p:spTree>
  </p:cSld>
  <p:clrMapOvr>
    <a:masterClrMapping/>
  </p:clrMapOvr>
  <mc:AlternateContent>
    <mc:Choice Requires="p14">
      <p:transition p14:dur="400">
        <p14:flip dir="l"/>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6"/>
          <p:cNvSpPr/>
          <p:nvPr/>
        </p:nvSpPr>
        <p:spPr>
          <a:xfrm>
            <a:off x="3107650" y="4083076"/>
            <a:ext cx="5923200" cy="97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3 : Unrestricted File Upload</a:t>
            </a:r>
            <a:endParaRPr/>
          </a:p>
        </p:txBody>
      </p:sp>
      <p:sp>
        <p:nvSpPr>
          <p:cNvPr id="1202" name="Google Shape;1202;p66"/>
          <p:cNvSpPr/>
          <p:nvPr/>
        </p:nvSpPr>
        <p:spPr>
          <a:xfrm>
            <a:off x="6355556" y="12112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03" name="Google Shape;1203;p66"/>
          <p:cNvSpPr txBox="1"/>
          <p:nvPr/>
        </p:nvSpPr>
        <p:spPr>
          <a:xfrm>
            <a:off x="6888925" y="159325"/>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Screenshots</a:t>
            </a:r>
            <a:endParaRPr b="1">
              <a:latin typeface="Roboto"/>
              <a:ea typeface="Roboto"/>
              <a:cs typeface="Roboto"/>
              <a:sym typeface="Roboto"/>
            </a:endParaRPr>
          </a:p>
        </p:txBody>
      </p:sp>
      <p:sp>
        <p:nvSpPr>
          <p:cNvPr id="1204" name="Google Shape;1204;p66"/>
          <p:cNvSpPr/>
          <p:nvPr/>
        </p:nvSpPr>
        <p:spPr>
          <a:xfrm>
            <a:off x="113800" y="592489"/>
            <a:ext cx="2935800" cy="44922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6"/>
          <p:cNvSpPr txBox="1"/>
          <p:nvPr/>
        </p:nvSpPr>
        <p:spPr>
          <a:xfrm>
            <a:off x="398125" y="2561750"/>
            <a:ext cx="2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E3.1  &amp; E3.2</a:t>
            </a:r>
            <a:endParaRPr/>
          </a:p>
        </p:txBody>
      </p:sp>
      <p:cxnSp>
        <p:nvCxnSpPr>
          <p:cNvPr id="1206" name="Google Shape;1206;p66"/>
          <p:cNvCxnSpPr>
            <a:endCxn id="1207" idx="2"/>
          </p:cNvCxnSpPr>
          <p:nvPr/>
        </p:nvCxnSpPr>
        <p:spPr>
          <a:xfrm rot="10800000">
            <a:off x="1502177" y="2992238"/>
            <a:ext cx="1141800" cy="816600"/>
          </a:xfrm>
          <a:prstGeom prst="straightConnector1">
            <a:avLst/>
          </a:prstGeom>
          <a:noFill/>
          <a:ln cap="flat" cmpd="sng" w="9525">
            <a:solidFill>
              <a:schemeClr val="dk2"/>
            </a:solidFill>
            <a:prstDash val="solid"/>
            <a:round/>
            <a:headEnd len="med" w="med" type="none"/>
            <a:tailEnd len="med" w="med" type="none"/>
          </a:ln>
        </p:spPr>
      </p:cxnSp>
      <p:sp>
        <p:nvSpPr>
          <p:cNvPr id="1208" name="Google Shape;1208;p66"/>
          <p:cNvSpPr/>
          <p:nvPr/>
        </p:nvSpPr>
        <p:spPr>
          <a:xfrm>
            <a:off x="3091750" y="592500"/>
            <a:ext cx="5923200" cy="109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9" name="Google Shape;1209;p66"/>
          <p:cNvPicPr preferRelativeResize="0"/>
          <p:nvPr/>
        </p:nvPicPr>
        <p:blipFill rotWithShape="1">
          <a:blip r:embed="rId3">
            <a:alphaModFix/>
          </a:blip>
          <a:srcRect b="17169" l="0" r="20942" t="11560"/>
          <a:stretch/>
        </p:blipFill>
        <p:spPr>
          <a:xfrm>
            <a:off x="187700" y="645203"/>
            <a:ext cx="2804749" cy="1980614"/>
          </a:xfrm>
          <a:prstGeom prst="rect">
            <a:avLst/>
          </a:prstGeom>
          <a:noFill/>
          <a:ln>
            <a:noFill/>
          </a:ln>
        </p:spPr>
      </p:pic>
      <p:pic>
        <p:nvPicPr>
          <p:cNvPr id="1210" name="Google Shape;1210;p66"/>
          <p:cNvPicPr preferRelativeResize="0"/>
          <p:nvPr/>
        </p:nvPicPr>
        <p:blipFill rotWithShape="1">
          <a:blip r:embed="rId4">
            <a:alphaModFix/>
          </a:blip>
          <a:srcRect b="32152" l="0" r="64544" t="0"/>
          <a:stretch/>
        </p:blipFill>
        <p:spPr>
          <a:xfrm>
            <a:off x="187700" y="2919600"/>
            <a:ext cx="2804753" cy="2088975"/>
          </a:xfrm>
          <a:prstGeom prst="rect">
            <a:avLst/>
          </a:prstGeom>
          <a:noFill/>
          <a:ln>
            <a:noFill/>
          </a:ln>
        </p:spPr>
      </p:pic>
      <p:pic>
        <p:nvPicPr>
          <p:cNvPr id="1211" name="Google Shape;1211;p66"/>
          <p:cNvPicPr preferRelativeResize="0"/>
          <p:nvPr/>
        </p:nvPicPr>
        <p:blipFill rotWithShape="1">
          <a:blip r:embed="rId5">
            <a:alphaModFix/>
          </a:blip>
          <a:srcRect b="23418" l="-13890" r="19719" t="0"/>
          <a:stretch/>
        </p:blipFill>
        <p:spPr>
          <a:xfrm>
            <a:off x="2121907" y="895466"/>
            <a:ext cx="6845000" cy="707275"/>
          </a:xfrm>
          <a:prstGeom prst="rect">
            <a:avLst/>
          </a:prstGeom>
          <a:noFill/>
          <a:ln>
            <a:noFill/>
          </a:ln>
        </p:spPr>
      </p:pic>
      <p:pic>
        <p:nvPicPr>
          <p:cNvPr id="1212" name="Google Shape;1212;p66"/>
          <p:cNvPicPr preferRelativeResize="0"/>
          <p:nvPr/>
        </p:nvPicPr>
        <p:blipFill rotWithShape="1">
          <a:blip r:embed="rId6">
            <a:alphaModFix/>
          </a:blip>
          <a:srcRect b="38908" l="0" r="10498" t="36490"/>
          <a:stretch/>
        </p:blipFill>
        <p:spPr>
          <a:xfrm>
            <a:off x="3131048" y="2021449"/>
            <a:ext cx="5876376" cy="795578"/>
          </a:xfrm>
          <a:prstGeom prst="rect">
            <a:avLst/>
          </a:prstGeom>
          <a:noFill/>
          <a:ln>
            <a:noFill/>
          </a:ln>
        </p:spPr>
      </p:pic>
      <p:pic>
        <p:nvPicPr>
          <p:cNvPr id="1213" name="Google Shape;1213;p66"/>
          <p:cNvPicPr preferRelativeResize="0"/>
          <p:nvPr/>
        </p:nvPicPr>
        <p:blipFill rotWithShape="1">
          <a:blip r:embed="rId7">
            <a:alphaModFix/>
          </a:blip>
          <a:srcRect b="1289" l="0" r="33906" t="84959"/>
          <a:stretch/>
        </p:blipFill>
        <p:spPr>
          <a:xfrm>
            <a:off x="3131048" y="3218360"/>
            <a:ext cx="5876365" cy="773575"/>
          </a:xfrm>
          <a:prstGeom prst="rect">
            <a:avLst/>
          </a:prstGeom>
          <a:noFill/>
          <a:ln>
            <a:noFill/>
          </a:ln>
        </p:spPr>
      </p:pic>
      <p:pic>
        <p:nvPicPr>
          <p:cNvPr id="1214" name="Google Shape;1214;p66"/>
          <p:cNvPicPr preferRelativeResize="0"/>
          <p:nvPr/>
        </p:nvPicPr>
        <p:blipFill rotWithShape="1">
          <a:blip r:embed="rId8">
            <a:alphaModFix/>
          </a:blip>
          <a:srcRect b="0" l="0" r="45483" t="0"/>
          <a:stretch/>
        </p:blipFill>
        <p:spPr>
          <a:xfrm>
            <a:off x="3454300" y="4427200"/>
            <a:ext cx="4985150" cy="489550"/>
          </a:xfrm>
          <a:prstGeom prst="rect">
            <a:avLst/>
          </a:prstGeom>
          <a:noFill/>
          <a:ln>
            <a:noFill/>
          </a:ln>
        </p:spPr>
      </p:pic>
      <p:sp>
        <p:nvSpPr>
          <p:cNvPr id="1215" name="Google Shape;1215;p66"/>
          <p:cNvSpPr txBox="1"/>
          <p:nvPr/>
        </p:nvSpPr>
        <p:spPr>
          <a:xfrm>
            <a:off x="5017175" y="577196"/>
            <a:ext cx="153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Screenshot E3.3 </a:t>
            </a:r>
            <a:endParaRPr sz="1300"/>
          </a:p>
        </p:txBody>
      </p:sp>
      <p:sp>
        <p:nvSpPr>
          <p:cNvPr id="1216" name="Google Shape;1216;p66"/>
          <p:cNvSpPr/>
          <p:nvPr/>
        </p:nvSpPr>
        <p:spPr>
          <a:xfrm>
            <a:off x="3091750" y="1756033"/>
            <a:ext cx="5923200" cy="109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txBox="1"/>
          <p:nvPr/>
        </p:nvSpPr>
        <p:spPr>
          <a:xfrm>
            <a:off x="5032479" y="1691234"/>
            <a:ext cx="1734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Screenshot E3.4</a:t>
            </a:r>
            <a:endParaRPr sz="1300"/>
          </a:p>
        </p:txBody>
      </p:sp>
      <p:sp>
        <p:nvSpPr>
          <p:cNvPr id="1218" name="Google Shape;1218;p66"/>
          <p:cNvSpPr/>
          <p:nvPr/>
        </p:nvSpPr>
        <p:spPr>
          <a:xfrm>
            <a:off x="3107638" y="2919558"/>
            <a:ext cx="5923200" cy="109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txBox="1"/>
          <p:nvPr/>
        </p:nvSpPr>
        <p:spPr>
          <a:xfrm>
            <a:off x="4945175" y="2873639"/>
            <a:ext cx="16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Screenshot E3.5</a:t>
            </a:r>
            <a:endParaRPr sz="1300"/>
          </a:p>
        </p:txBody>
      </p:sp>
      <p:sp>
        <p:nvSpPr>
          <p:cNvPr id="1220" name="Google Shape;1220;p66"/>
          <p:cNvSpPr txBox="1"/>
          <p:nvPr/>
        </p:nvSpPr>
        <p:spPr>
          <a:xfrm>
            <a:off x="5040131" y="4083075"/>
            <a:ext cx="149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Screenshot E3.6</a:t>
            </a:r>
            <a:endParaRPr sz="1300"/>
          </a:p>
        </p:txBody>
      </p:sp>
    </p:spTree>
  </p:cSld>
  <p:clrMapOvr>
    <a:masterClrMapping/>
  </p:clrMapOvr>
  <mc:AlternateContent>
    <mc:Choice Requires="p14">
      <p:transition p14:dur="400">
        <p14:flip dir="l"/>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id="1225" name="Google Shape;1225;p6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6" name="Google Shape;1226;p6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27" name="Google Shape;1227;p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mc:AlternateContent>
    <mc:Choice Requires="p14">
      <p:transition spd="slow" p14:dur="25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33" name="Google Shape;1233;p68"/>
          <p:cNvSpPr txBox="1"/>
          <p:nvPr>
            <p:ph idx="1" type="subTitle"/>
          </p:nvPr>
        </p:nvSpPr>
        <p:spPr>
          <a:xfrm>
            <a:off x="548500" y="635375"/>
            <a:ext cx="8327400" cy="1249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&lt;nmap -sV&gt; scan was performed as seen in figure (1.1) at </a:t>
            </a:r>
            <a:r>
              <a:rPr lang="en" sz="1200"/>
              <a:t>20:55:10. (1.2) shows a visualization of the nmap port scan, graph shows the 1000 most common ports nmap scans.   </a:t>
            </a:r>
            <a:endParaRPr sz="1200"/>
          </a:p>
          <a:p>
            <a:pPr indent="-167640" lvl="0" marL="320040" rtl="0" algn="l">
              <a:spcBef>
                <a:spcPts val="0"/>
              </a:spcBef>
              <a:spcAft>
                <a:spcPts val="0"/>
              </a:spcAft>
              <a:buSzPts val="1200"/>
              <a:buChar char="●"/>
            </a:pPr>
            <a:r>
              <a:rPr lang="en" sz="1200"/>
              <a:t>How many packets were sent, and from which IP? There were 4,052 hits from 192.168.1.90 within 1 minute and 30 seconds.</a:t>
            </a:r>
            <a:endParaRPr sz="1200"/>
          </a:p>
          <a:p>
            <a:pPr indent="-167640" lvl="0" marL="320040" rtl="0" algn="l">
              <a:spcBef>
                <a:spcPts val="0"/>
              </a:spcBef>
              <a:spcAft>
                <a:spcPts val="0"/>
              </a:spcAft>
              <a:buSzPts val="1200"/>
              <a:buChar char="●"/>
            </a:pPr>
            <a:r>
              <a:rPr lang="en" sz="1200"/>
              <a:t>What indicates that this was a port scan? From the visualization, you can see that over 1000 ports were hit with the same number of hits. </a:t>
            </a:r>
            <a:endParaRPr sz="1200"/>
          </a:p>
        </p:txBody>
      </p:sp>
      <p:pic>
        <p:nvPicPr>
          <p:cNvPr id="1234" name="Google Shape;1234;p68"/>
          <p:cNvPicPr preferRelativeResize="0"/>
          <p:nvPr/>
        </p:nvPicPr>
        <p:blipFill>
          <a:blip r:embed="rId3">
            <a:alphaModFix/>
          </a:blip>
          <a:stretch>
            <a:fillRect/>
          </a:stretch>
        </p:blipFill>
        <p:spPr>
          <a:xfrm>
            <a:off x="391425" y="1097525"/>
            <a:ext cx="424701" cy="331225"/>
          </a:xfrm>
          <a:prstGeom prst="rect">
            <a:avLst/>
          </a:prstGeom>
          <a:noFill/>
          <a:ln>
            <a:noFill/>
          </a:ln>
        </p:spPr>
      </p:pic>
      <p:grpSp>
        <p:nvGrpSpPr>
          <p:cNvPr id="1235" name="Google Shape;1235;p68"/>
          <p:cNvGrpSpPr/>
          <p:nvPr/>
        </p:nvGrpSpPr>
        <p:grpSpPr>
          <a:xfrm>
            <a:off x="2492950" y="1992550"/>
            <a:ext cx="6602001" cy="2939700"/>
            <a:chOff x="2492950" y="1992550"/>
            <a:chExt cx="6602001" cy="2939700"/>
          </a:xfrm>
        </p:grpSpPr>
        <p:sp>
          <p:nvSpPr>
            <p:cNvPr id="1236" name="Google Shape;1236;p68"/>
            <p:cNvSpPr/>
            <p:nvPr/>
          </p:nvSpPr>
          <p:spPr>
            <a:xfrm>
              <a:off x="2492950" y="1992550"/>
              <a:ext cx="6589800" cy="293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68"/>
            <p:cNvPicPr preferRelativeResize="0"/>
            <p:nvPr/>
          </p:nvPicPr>
          <p:blipFill>
            <a:blip r:embed="rId4">
              <a:alphaModFix/>
            </a:blip>
            <a:stretch>
              <a:fillRect/>
            </a:stretch>
          </p:blipFill>
          <p:spPr>
            <a:xfrm>
              <a:off x="2505225" y="2007123"/>
              <a:ext cx="6589726" cy="2791900"/>
            </a:xfrm>
            <a:prstGeom prst="rect">
              <a:avLst/>
            </a:prstGeom>
            <a:noFill/>
            <a:ln>
              <a:noFill/>
            </a:ln>
          </p:spPr>
        </p:pic>
        <p:sp>
          <p:nvSpPr>
            <p:cNvPr id="1238" name="Google Shape;1238;p68"/>
            <p:cNvSpPr txBox="1"/>
            <p:nvPr/>
          </p:nvSpPr>
          <p:spPr>
            <a:xfrm>
              <a:off x="8082175" y="2202825"/>
              <a:ext cx="4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a:t>
              </a:r>
              <a:endParaRPr/>
            </a:p>
          </p:txBody>
        </p:sp>
      </p:grpSp>
      <p:grpSp>
        <p:nvGrpSpPr>
          <p:cNvPr id="1239" name="Google Shape;1239;p68"/>
          <p:cNvGrpSpPr/>
          <p:nvPr/>
        </p:nvGrpSpPr>
        <p:grpSpPr>
          <a:xfrm>
            <a:off x="118950" y="1986538"/>
            <a:ext cx="2304000" cy="2906413"/>
            <a:chOff x="125025" y="1992538"/>
            <a:chExt cx="2304000" cy="2906413"/>
          </a:xfrm>
        </p:grpSpPr>
        <p:grpSp>
          <p:nvGrpSpPr>
            <p:cNvPr id="1240" name="Google Shape;1240;p68"/>
            <p:cNvGrpSpPr/>
            <p:nvPr/>
          </p:nvGrpSpPr>
          <p:grpSpPr>
            <a:xfrm>
              <a:off x="125025" y="1992538"/>
              <a:ext cx="2304000" cy="2906400"/>
              <a:chOff x="125025" y="1763938"/>
              <a:chExt cx="2304000" cy="2906400"/>
            </a:xfrm>
          </p:grpSpPr>
          <p:sp>
            <p:nvSpPr>
              <p:cNvPr id="1241" name="Google Shape;1241;p68"/>
              <p:cNvSpPr/>
              <p:nvPr/>
            </p:nvSpPr>
            <p:spPr>
              <a:xfrm>
                <a:off x="125025" y="1763938"/>
                <a:ext cx="2304000" cy="290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8"/>
              <p:cNvPicPr preferRelativeResize="0"/>
              <p:nvPr/>
            </p:nvPicPr>
            <p:blipFill rotWithShape="1">
              <a:blip r:embed="rId5">
                <a:alphaModFix/>
              </a:blip>
              <a:srcRect b="0" l="3966" r="38635" t="-1770"/>
              <a:stretch/>
            </p:blipFill>
            <p:spPr>
              <a:xfrm>
                <a:off x="147375" y="1777663"/>
                <a:ext cx="2281499" cy="2580550"/>
              </a:xfrm>
              <a:prstGeom prst="rect">
                <a:avLst/>
              </a:prstGeom>
              <a:noFill/>
              <a:ln>
                <a:noFill/>
              </a:ln>
            </p:spPr>
          </p:pic>
        </p:grpSp>
        <p:sp>
          <p:nvSpPr>
            <p:cNvPr id="1243" name="Google Shape;1243;p68"/>
            <p:cNvSpPr txBox="1"/>
            <p:nvPr/>
          </p:nvSpPr>
          <p:spPr>
            <a:xfrm>
              <a:off x="1035225" y="4498750"/>
              <a:ext cx="4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1.1</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49" name="Google Shape;1249;p69"/>
          <p:cNvSpPr txBox="1"/>
          <p:nvPr>
            <p:ph idx="1" type="subTitle"/>
          </p:nvPr>
        </p:nvSpPr>
        <p:spPr>
          <a:xfrm>
            <a:off x="1058475" y="595976"/>
            <a:ext cx="7795200" cy="700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request for access to the secret folder started at 21:04:27.466 (2.1) </a:t>
            </a:r>
            <a:endParaRPr sz="1200"/>
          </a:p>
          <a:p>
            <a:pPr indent="-167640" lvl="0" marL="320040" rtl="0" algn="l">
              <a:spcBef>
                <a:spcPts val="0"/>
              </a:spcBef>
              <a:spcAft>
                <a:spcPts val="0"/>
              </a:spcAft>
              <a:buSzPts val="1200"/>
              <a:buChar char="●"/>
            </a:pPr>
            <a:r>
              <a:rPr lang="en" sz="1200"/>
              <a:t> There were a total of 16,482 requests for this folder? (2.2)</a:t>
            </a:r>
            <a:endParaRPr sz="1200"/>
          </a:p>
          <a:p>
            <a:pPr indent="-167640" lvl="0" marL="320040" rtl="0" algn="l">
              <a:spcBef>
                <a:spcPts val="0"/>
              </a:spcBef>
              <a:spcAft>
                <a:spcPts val="0"/>
              </a:spcAft>
              <a:buSzPts val="1200"/>
              <a:buChar char="●"/>
            </a:pPr>
            <a:r>
              <a:rPr lang="en" sz="1200"/>
              <a:t>“Connect_to_corp_server” was requested. (2.3) It contained details on the webdav login (2.4)</a:t>
            </a:r>
            <a:endParaRPr sz="1200"/>
          </a:p>
        </p:txBody>
      </p:sp>
      <p:pic>
        <p:nvPicPr>
          <p:cNvPr id="1250" name="Google Shape;1250;p69"/>
          <p:cNvPicPr preferRelativeResize="0"/>
          <p:nvPr/>
        </p:nvPicPr>
        <p:blipFill>
          <a:blip r:embed="rId3">
            <a:alphaModFix/>
          </a:blip>
          <a:stretch>
            <a:fillRect/>
          </a:stretch>
        </p:blipFill>
        <p:spPr>
          <a:xfrm>
            <a:off x="486000" y="801614"/>
            <a:ext cx="424701" cy="331225"/>
          </a:xfrm>
          <a:prstGeom prst="rect">
            <a:avLst/>
          </a:prstGeom>
          <a:noFill/>
          <a:ln>
            <a:noFill/>
          </a:ln>
        </p:spPr>
      </p:pic>
      <p:pic>
        <p:nvPicPr>
          <p:cNvPr id="1251" name="Google Shape;1251;p69"/>
          <p:cNvPicPr preferRelativeResize="0"/>
          <p:nvPr/>
        </p:nvPicPr>
        <p:blipFill rotWithShape="1">
          <a:blip r:embed="rId4">
            <a:alphaModFix/>
          </a:blip>
          <a:srcRect b="36293" l="0" r="0" t="0"/>
          <a:stretch/>
        </p:blipFill>
        <p:spPr>
          <a:xfrm>
            <a:off x="4014550" y="2101202"/>
            <a:ext cx="4537200" cy="874025"/>
          </a:xfrm>
          <a:prstGeom prst="rect">
            <a:avLst/>
          </a:prstGeom>
          <a:noFill/>
          <a:ln>
            <a:noFill/>
          </a:ln>
        </p:spPr>
      </p:pic>
      <p:pic>
        <p:nvPicPr>
          <p:cNvPr id="1252" name="Google Shape;1252;p69"/>
          <p:cNvPicPr preferRelativeResize="0"/>
          <p:nvPr/>
        </p:nvPicPr>
        <p:blipFill rotWithShape="1">
          <a:blip r:embed="rId5">
            <a:alphaModFix/>
          </a:blip>
          <a:srcRect b="60151" l="0" r="0" t="0"/>
          <a:stretch/>
        </p:blipFill>
        <p:spPr>
          <a:xfrm>
            <a:off x="146800" y="1345904"/>
            <a:ext cx="8909649" cy="700425"/>
          </a:xfrm>
          <a:prstGeom prst="rect">
            <a:avLst/>
          </a:prstGeom>
          <a:noFill/>
          <a:ln>
            <a:noFill/>
          </a:ln>
        </p:spPr>
      </p:pic>
      <p:pic>
        <p:nvPicPr>
          <p:cNvPr id="1253" name="Google Shape;1253;p69"/>
          <p:cNvPicPr preferRelativeResize="0"/>
          <p:nvPr/>
        </p:nvPicPr>
        <p:blipFill>
          <a:blip r:embed="rId6">
            <a:alphaModFix/>
          </a:blip>
          <a:stretch>
            <a:fillRect/>
          </a:stretch>
        </p:blipFill>
        <p:spPr>
          <a:xfrm>
            <a:off x="646488" y="2996540"/>
            <a:ext cx="7857175" cy="753800"/>
          </a:xfrm>
          <a:prstGeom prst="rect">
            <a:avLst/>
          </a:prstGeom>
          <a:noFill/>
          <a:ln>
            <a:noFill/>
          </a:ln>
        </p:spPr>
      </p:pic>
      <p:pic>
        <p:nvPicPr>
          <p:cNvPr id="1254" name="Google Shape;1254;p69"/>
          <p:cNvPicPr preferRelativeResize="0"/>
          <p:nvPr/>
        </p:nvPicPr>
        <p:blipFill rotWithShape="1">
          <a:blip r:embed="rId7">
            <a:alphaModFix/>
          </a:blip>
          <a:srcRect b="17192" l="1062" r="12582" t="37813"/>
          <a:stretch/>
        </p:blipFill>
        <p:spPr>
          <a:xfrm>
            <a:off x="1236825" y="3783875"/>
            <a:ext cx="6908301" cy="1196100"/>
          </a:xfrm>
          <a:prstGeom prst="rect">
            <a:avLst/>
          </a:prstGeom>
          <a:noFill/>
          <a:ln>
            <a:noFill/>
          </a:ln>
        </p:spPr>
      </p:pic>
      <p:sp>
        <p:nvSpPr>
          <p:cNvPr id="1255" name="Google Shape;1255;p69"/>
          <p:cNvSpPr txBox="1"/>
          <p:nvPr/>
        </p:nvSpPr>
        <p:spPr>
          <a:xfrm>
            <a:off x="212625" y="2012807"/>
            <a:ext cx="57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2.1</a:t>
            </a:r>
            <a:endParaRPr sz="1300"/>
          </a:p>
        </p:txBody>
      </p:sp>
      <p:sp>
        <p:nvSpPr>
          <p:cNvPr id="1256" name="Google Shape;1256;p69"/>
          <p:cNvSpPr txBox="1"/>
          <p:nvPr/>
        </p:nvSpPr>
        <p:spPr>
          <a:xfrm>
            <a:off x="3666761" y="2426415"/>
            <a:ext cx="49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2.2</a:t>
            </a:r>
            <a:endParaRPr sz="1300"/>
          </a:p>
        </p:txBody>
      </p:sp>
      <p:sp>
        <p:nvSpPr>
          <p:cNvPr id="1257" name="Google Shape;1257;p69"/>
          <p:cNvSpPr txBox="1"/>
          <p:nvPr/>
        </p:nvSpPr>
        <p:spPr>
          <a:xfrm>
            <a:off x="258585" y="3214525"/>
            <a:ext cx="49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2.3</a:t>
            </a:r>
            <a:endParaRPr sz="1300"/>
          </a:p>
        </p:txBody>
      </p:sp>
      <p:sp>
        <p:nvSpPr>
          <p:cNvPr id="1258" name="Google Shape;1258;p69"/>
          <p:cNvSpPr txBox="1"/>
          <p:nvPr/>
        </p:nvSpPr>
        <p:spPr>
          <a:xfrm>
            <a:off x="872053" y="4125547"/>
            <a:ext cx="49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2.4</a:t>
            </a:r>
            <a:endParaRPr sz="1300"/>
          </a:p>
        </p:txBody>
      </p:sp>
      <p:sp>
        <p:nvSpPr>
          <p:cNvPr id="1259" name="Google Shape;1259;p69"/>
          <p:cNvSpPr/>
          <p:nvPr/>
        </p:nvSpPr>
        <p:spPr>
          <a:xfrm>
            <a:off x="145550" y="1353275"/>
            <a:ext cx="8909700" cy="700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9"/>
          <p:cNvSpPr/>
          <p:nvPr/>
        </p:nvSpPr>
        <p:spPr>
          <a:xfrm>
            <a:off x="145657" y="2057511"/>
            <a:ext cx="570000" cy="2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9"/>
          <p:cNvSpPr/>
          <p:nvPr/>
        </p:nvSpPr>
        <p:spPr>
          <a:xfrm>
            <a:off x="3666760" y="2493464"/>
            <a:ext cx="381300" cy="2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9"/>
          <p:cNvSpPr/>
          <p:nvPr/>
        </p:nvSpPr>
        <p:spPr>
          <a:xfrm>
            <a:off x="4046825" y="2102215"/>
            <a:ext cx="4456800" cy="92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9"/>
          <p:cNvSpPr/>
          <p:nvPr/>
        </p:nvSpPr>
        <p:spPr>
          <a:xfrm>
            <a:off x="637400" y="3041214"/>
            <a:ext cx="7914300" cy="700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9"/>
          <p:cNvSpPr/>
          <p:nvPr/>
        </p:nvSpPr>
        <p:spPr>
          <a:xfrm>
            <a:off x="257335" y="3275975"/>
            <a:ext cx="381300" cy="2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9"/>
          <p:cNvSpPr/>
          <p:nvPr/>
        </p:nvSpPr>
        <p:spPr>
          <a:xfrm>
            <a:off x="1252225" y="3801350"/>
            <a:ext cx="7299600" cy="117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9"/>
          <p:cNvSpPr/>
          <p:nvPr/>
        </p:nvSpPr>
        <p:spPr>
          <a:xfrm>
            <a:off x="860953" y="4203767"/>
            <a:ext cx="381300" cy="2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72" name="Google Shape;1272;p70"/>
          <p:cNvSpPr txBox="1"/>
          <p:nvPr>
            <p:ph idx="1" type="subTitle"/>
          </p:nvPr>
        </p:nvSpPr>
        <p:spPr>
          <a:xfrm>
            <a:off x="396575" y="564502"/>
            <a:ext cx="8434500" cy="7968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16,482 (3.1) requests made in the Brute Force attack using Hydra. The attack started at 21:04:20 as shown in (3.2).</a:t>
            </a:r>
            <a:endParaRPr sz="1200"/>
          </a:p>
          <a:p>
            <a:pPr indent="-167640" lvl="0" marL="320040" rtl="0" algn="l">
              <a:spcBef>
                <a:spcPts val="0"/>
              </a:spcBef>
              <a:spcAft>
                <a:spcPts val="0"/>
              </a:spcAft>
              <a:buSzPts val="1200"/>
              <a:buChar char="●"/>
            </a:pPr>
            <a:r>
              <a:rPr lang="en" sz="1200"/>
              <a:t>There were 16,453 requests made before Hydra discovered the password and there were a few requests after discovery due to </a:t>
            </a:r>
            <a:r>
              <a:rPr lang="en" sz="1200"/>
              <a:t>the</a:t>
            </a:r>
            <a:r>
              <a:rPr lang="en" sz="1200"/>
              <a:t> speed at which Hydra runs. </a:t>
            </a:r>
            <a:endParaRPr sz="1200"/>
          </a:p>
        </p:txBody>
      </p:sp>
      <p:pic>
        <p:nvPicPr>
          <p:cNvPr id="1273" name="Google Shape;1273;p70"/>
          <p:cNvPicPr preferRelativeResize="0"/>
          <p:nvPr/>
        </p:nvPicPr>
        <p:blipFill>
          <a:blip r:embed="rId3">
            <a:alphaModFix/>
          </a:blip>
          <a:stretch>
            <a:fillRect/>
          </a:stretch>
        </p:blipFill>
        <p:spPr>
          <a:xfrm>
            <a:off x="396575" y="741312"/>
            <a:ext cx="424701" cy="331225"/>
          </a:xfrm>
          <a:prstGeom prst="rect">
            <a:avLst/>
          </a:prstGeom>
          <a:noFill/>
          <a:ln>
            <a:noFill/>
          </a:ln>
        </p:spPr>
      </p:pic>
      <p:pic>
        <p:nvPicPr>
          <p:cNvPr id="1274" name="Google Shape;1274;p70"/>
          <p:cNvPicPr preferRelativeResize="0"/>
          <p:nvPr/>
        </p:nvPicPr>
        <p:blipFill>
          <a:blip r:embed="rId4">
            <a:alphaModFix/>
          </a:blip>
          <a:stretch>
            <a:fillRect/>
          </a:stretch>
        </p:blipFill>
        <p:spPr>
          <a:xfrm>
            <a:off x="3164525" y="1419622"/>
            <a:ext cx="2814959" cy="3552425"/>
          </a:xfrm>
          <a:prstGeom prst="rect">
            <a:avLst/>
          </a:prstGeom>
          <a:noFill/>
          <a:ln>
            <a:noFill/>
          </a:ln>
        </p:spPr>
      </p:pic>
      <p:pic>
        <p:nvPicPr>
          <p:cNvPr id="1275" name="Google Shape;1275;p70"/>
          <p:cNvPicPr preferRelativeResize="0"/>
          <p:nvPr/>
        </p:nvPicPr>
        <p:blipFill>
          <a:blip r:embed="rId5">
            <a:alphaModFix/>
          </a:blip>
          <a:stretch>
            <a:fillRect/>
          </a:stretch>
        </p:blipFill>
        <p:spPr>
          <a:xfrm>
            <a:off x="213334" y="1398987"/>
            <a:ext cx="2808691" cy="3552425"/>
          </a:xfrm>
          <a:prstGeom prst="rect">
            <a:avLst/>
          </a:prstGeom>
          <a:noFill/>
          <a:ln>
            <a:noFill/>
          </a:ln>
        </p:spPr>
      </p:pic>
      <p:pic>
        <p:nvPicPr>
          <p:cNvPr id="1276" name="Google Shape;1276;p70"/>
          <p:cNvPicPr preferRelativeResize="0"/>
          <p:nvPr/>
        </p:nvPicPr>
        <p:blipFill>
          <a:blip r:embed="rId6">
            <a:alphaModFix/>
          </a:blip>
          <a:stretch>
            <a:fillRect/>
          </a:stretch>
        </p:blipFill>
        <p:spPr>
          <a:xfrm>
            <a:off x="6058493" y="1427497"/>
            <a:ext cx="2910750" cy="3325387"/>
          </a:xfrm>
          <a:prstGeom prst="rect">
            <a:avLst/>
          </a:prstGeom>
          <a:noFill/>
          <a:ln>
            <a:noFill/>
          </a:ln>
        </p:spPr>
      </p:pic>
      <p:sp>
        <p:nvSpPr>
          <p:cNvPr id="1277" name="Google Shape;1277;p70"/>
          <p:cNvSpPr txBox="1"/>
          <p:nvPr/>
        </p:nvSpPr>
        <p:spPr>
          <a:xfrm>
            <a:off x="1382925" y="4571850"/>
            <a:ext cx="4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3.1</a:t>
            </a:r>
            <a:endParaRPr/>
          </a:p>
        </p:txBody>
      </p:sp>
      <p:sp>
        <p:nvSpPr>
          <p:cNvPr id="1278" name="Google Shape;1278;p70"/>
          <p:cNvSpPr txBox="1"/>
          <p:nvPr/>
        </p:nvSpPr>
        <p:spPr>
          <a:xfrm>
            <a:off x="4306200" y="4797589"/>
            <a:ext cx="5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3.2</a:t>
            </a:r>
            <a:endParaRPr/>
          </a:p>
        </p:txBody>
      </p:sp>
      <p:sp>
        <p:nvSpPr>
          <p:cNvPr id="1279" name="Google Shape;1279;p70"/>
          <p:cNvSpPr txBox="1"/>
          <p:nvPr/>
        </p:nvSpPr>
        <p:spPr>
          <a:xfrm>
            <a:off x="7467375" y="4617476"/>
            <a:ext cx="4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85" name="Google Shape;1285;p71"/>
          <p:cNvSpPr txBox="1"/>
          <p:nvPr>
            <p:ph idx="1" type="subTitle"/>
          </p:nvPr>
        </p:nvSpPr>
        <p:spPr>
          <a:xfrm>
            <a:off x="242450" y="674225"/>
            <a:ext cx="8633400" cy="533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30 request made to this directory. See screenshot below. (4.1)</a:t>
            </a:r>
            <a:endParaRPr sz="1200"/>
          </a:p>
          <a:p>
            <a:pPr indent="-167640" lvl="0" marL="320040" rtl="0" algn="l">
              <a:spcBef>
                <a:spcPts val="0"/>
              </a:spcBef>
              <a:spcAft>
                <a:spcPts val="0"/>
              </a:spcAft>
              <a:buSzPts val="1200"/>
              <a:buChar char="●"/>
            </a:pPr>
            <a:r>
              <a:rPr lang="en" sz="1200"/>
              <a:t>Two files were requested as seen below. “</a:t>
            </a:r>
            <a:r>
              <a:rPr lang="en" sz="1200"/>
              <a:t>s</a:t>
            </a:r>
            <a:r>
              <a:rPr lang="en" sz="1200"/>
              <a:t>hell.php”  and  “passwd.dav” were both requested.   </a:t>
            </a:r>
            <a:endParaRPr sz="1200"/>
          </a:p>
        </p:txBody>
      </p:sp>
      <p:pic>
        <p:nvPicPr>
          <p:cNvPr id="1286" name="Google Shape;1286;p71"/>
          <p:cNvPicPr preferRelativeResize="0"/>
          <p:nvPr/>
        </p:nvPicPr>
        <p:blipFill>
          <a:blip r:embed="rId3">
            <a:alphaModFix/>
          </a:blip>
          <a:stretch>
            <a:fillRect/>
          </a:stretch>
        </p:blipFill>
        <p:spPr>
          <a:xfrm>
            <a:off x="284775" y="835137"/>
            <a:ext cx="424701" cy="331225"/>
          </a:xfrm>
          <a:prstGeom prst="rect">
            <a:avLst/>
          </a:prstGeom>
          <a:noFill/>
          <a:ln>
            <a:noFill/>
          </a:ln>
        </p:spPr>
      </p:pic>
      <p:pic>
        <p:nvPicPr>
          <p:cNvPr id="1287" name="Google Shape;1287;p71"/>
          <p:cNvPicPr preferRelativeResize="0"/>
          <p:nvPr/>
        </p:nvPicPr>
        <p:blipFill>
          <a:blip r:embed="rId4">
            <a:alphaModFix/>
          </a:blip>
          <a:stretch>
            <a:fillRect/>
          </a:stretch>
        </p:blipFill>
        <p:spPr>
          <a:xfrm>
            <a:off x="1080513" y="1587225"/>
            <a:ext cx="6957276" cy="2950125"/>
          </a:xfrm>
          <a:prstGeom prst="rect">
            <a:avLst/>
          </a:prstGeom>
          <a:noFill/>
          <a:ln>
            <a:noFill/>
          </a:ln>
        </p:spPr>
      </p:pic>
      <p:sp>
        <p:nvSpPr>
          <p:cNvPr id="1288" name="Google Shape;1288;p71"/>
          <p:cNvSpPr txBox="1"/>
          <p:nvPr/>
        </p:nvSpPr>
        <p:spPr>
          <a:xfrm>
            <a:off x="4307600" y="4537400"/>
            <a:ext cx="5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4.1</a:t>
            </a:r>
            <a:endParaRPr/>
          </a:p>
        </p:txBody>
      </p:sp>
      <p:sp>
        <p:nvSpPr>
          <p:cNvPr id="1289" name="Google Shape;1289;p71"/>
          <p:cNvSpPr/>
          <p:nvPr/>
        </p:nvSpPr>
        <p:spPr>
          <a:xfrm>
            <a:off x="1093350" y="1587188"/>
            <a:ext cx="6957300" cy="295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4225625" y="4539125"/>
            <a:ext cx="585000" cy="3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pic>
        <p:nvPicPr>
          <p:cNvPr id="1295" name="Google Shape;1295;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96" name="Google Shape;1296;p7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97" name="Google Shape;1297;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mc:AlternateContent>
    <mc:Choice Requires="p14">
      <p:transition spd="slow" p14:dur="21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5"/>
          <p:cNvGrpSpPr/>
          <p:nvPr/>
        </p:nvGrpSpPr>
        <p:grpSpPr>
          <a:xfrm>
            <a:off x="457200" y="1378813"/>
            <a:ext cx="776889" cy="621300"/>
            <a:chOff x="457200" y="1378813"/>
            <a:chExt cx="776889" cy="621300"/>
          </a:xfrm>
        </p:grpSpPr>
        <p:sp>
          <p:nvSpPr>
            <p:cNvPr id="1028" name="Google Shape;1028;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29" name="Google Shape;1029;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5"/>
          <p:cNvGrpSpPr/>
          <p:nvPr/>
        </p:nvGrpSpPr>
        <p:grpSpPr>
          <a:xfrm>
            <a:off x="457200" y="2228725"/>
            <a:ext cx="776889" cy="621300"/>
            <a:chOff x="457200" y="1378813"/>
            <a:chExt cx="776889" cy="621300"/>
          </a:xfrm>
        </p:grpSpPr>
        <p:sp>
          <p:nvSpPr>
            <p:cNvPr id="1031" name="Google Shape;1031;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2" name="Google Shape;1032;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5"/>
          <p:cNvGrpSpPr/>
          <p:nvPr/>
        </p:nvGrpSpPr>
        <p:grpSpPr>
          <a:xfrm>
            <a:off x="457200" y="3073850"/>
            <a:ext cx="776889" cy="621300"/>
            <a:chOff x="457200" y="1378813"/>
            <a:chExt cx="776889" cy="621300"/>
          </a:xfrm>
        </p:grpSpPr>
        <p:sp>
          <p:nvSpPr>
            <p:cNvPr id="1034" name="Google Shape;1034;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5" name="Google Shape;1035;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5"/>
          <p:cNvGrpSpPr/>
          <p:nvPr/>
        </p:nvGrpSpPr>
        <p:grpSpPr>
          <a:xfrm>
            <a:off x="457200" y="3923750"/>
            <a:ext cx="776889" cy="621300"/>
            <a:chOff x="457200" y="1378813"/>
            <a:chExt cx="776889" cy="621300"/>
          </a:xfrm>
        </p:grpSpPr>
        <p:sp>
          <p:nvSpPr>
            <p:cNvPr id="1037" name="Google Shape;1037;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8" name="Google Shape;1038;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0" name="Google Shape;1040;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4" name="Google Shape;1044;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5" name="Google Shape;1045;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303" name="Google Shape;1303;p73"/>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 </a:t>
            </a:r>
            <a:endParaRPr b="1" sz="15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300">
                <a:solidFill>
                  <a:srgbClr val="0000FF"/>
                </a:solidFill>
              </a:rPr>
              <a:t>Set an alert that will email the SOC or appropriate person in the event you receive requests for a large amount of connections between one source and one target in a short amount of time. You can also utilize security software such as TrendMicro to block nmap scans. There are many ways for a </a:t>
            </a:r>
            <a:r>
              <a:rPr lang="en" sz="1300">
                <a:solidFill>
                  <a:srgbClr val="0000FF"/>
                </a:solidFill>
              </a:rPr>
              <a:t>dedicated</a:t>
            </a:r>
            <a:r>
              <a:rPr lang="en" sz="1300">
                <a:solidFill>
                  <a:srgbClr val="0000FF"/>
                </a:solidFill>
              </a:rPr>
              <a:t> “Black Hat” to evade detection so the most  important step is to Harden the system </a:t>
            </a:r>
            <a:r>
              <a:rPr lang="en" sz="1300">
                <a:solidFill>
                  <a:srgbClr val="0000FF"/>
                </a:solidFill>
              </a:rPr>
              <a:t>against</a:t>
            </a:r>
            <a:r>
              <a:rPr lang="en" sz="1300">
                <a:solidFill>
                  <a:srgbClr val="0000FF"/>
                </a:solidFill>
              </a:rPr>
              <a:t> intrusion rather than focusing on nmap scans.</a:t>
            </a:r>
            <a:endParaRPr sz="1300">
              <a:solidFill>
                <a:srgbClr val="0000FF"/>
              </a:solidFill>
            </a:endParaRPr>
          </a:p>
          <a:p>
            <a:pPr indent="0" lvl="0" marL="0" rtl="0" algn="l">
              <a:spcBef>
                <a:spcPts val="0"/>
              </a:spcBef>
              <a:spcAft>
                <a:spcPts val="0"/>
              </a:spcAft>
              <a:buNone/>
            </a:pPr>
            <a:r>
              <a:t/>
            </a:r>
            <a:endParaRPr sz="1400"/>
          </a:p>
        </p:txBody>
      </p:sp>
      <p:sp>
        <p:nvSpPr>
          <p:cNvPr id="1304" name="Google Shape;1304;p73"/>
          <p:cNvSpPr txBox="1"/>
          <p:nvPr>
            <p:ph idx="3" type="subTitle"/>
          </p:nvPr>
        </p:nvSpPr>
        <p:spPr>
          <a:xfrm>
            <a:off x="4760550" y="1515125"/>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300">
                <a:solidFill>
                  <a:srgbClr val="0000FF"/>
                </a:solidFill>
              </a:rPr>
              <a:t>A “Deny by Default” setting for ports in the firewall is a great first step. In other words close all ports and only open those that are necessary. Also set the firewall to drop the ping request </a:t>
            </a:r>
            <a:r>
              <a:rPr lang="en" sz="1300">
                <a:solidFill>
                  <a:srgbClr val="0000FF"/>
                </a:solidFill>
              </a:rPr>
              <a:t>packets</a:t>
            </a:r>
            <a:r>
              <a:rPr lang="en" sz="1300">
                <a:solidFill>
                  <a:srgbClr val="0000FF"/>
                </a:solidFill>
              </a:rPr>
              <a:t> rather than responding to the request or d</a:t>
            </a:r>
            <a:r>
              <a:rPr lang="en" sz="1300">
                <a:solidFill>
                  <a:srgbClr val="0000FF"/>
                </a:solidFill>
              </a:rPr>
              <a:t>isabling</a:t>
            </a:r>
            <a:r>
              <a:rPr lang="en" sz="1300">
                <a:solidFill>
                  <a:srgbClr val="0000FF"/>
                </a:solidFill>
              </a:rPr>
              <a:t> icmp.</a:t>
            </a:r>
            <a:endParaRPr sz="1300">
              <a:solidFill>
                <a:srgbClr val="0000FF"/>
              </a:solidFill>
            </a:endParaRPr>
          </a:p>
          <a:p>
            <a:pPr indent="0" lvl="0" marL="0" rtl="0" algn="l">
              <a:spcBef>
                <a:spcPts val="0"/>
              </a:spcBef>
              <a:spcAft>
                <a:spcPts val="0"/>
              </a:spcAft>
              <a:buNone/>
            </a:pPr>
            <a:r>
              <a:rPr lang="en" sz="1300">
                <a:solidFill>
                  <a:srgbClr val="0000FF"/>
                </a:solidFill>
              </a:rPr>
              <a:t>There are also studies that show that most nmap scans are benign but there are </a:t>
            </a:r>
            <a:r>
              <a:rPr lang="en" sz="1300">
                <a:solidFill>
                  <a:srgbClr val="0000FF"/>
                </a:solidFill>
              </a:rPr>
              <a:t>tools that have been developed to detect nmap scans specifically and can even block the ip the scan originated from, if that is best for your system. </a:t>
            </a:r>
            <a:endParaRPr sz="13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mc:AlternateContent>
    <mc:Choice Requires="p14">
      <p:transition p14:dur="400">
        <p:push/>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310" name="Google Shape;1310;p74"/>
          <p:cNvSpPr txBox="1"/>
          <p:nvPr>
            <p:ph idx="2" type="subTitle"/>
          </p:nvPr>
        </p:nvSpPr>
        <p:spPr>
          <a:xfrm>
            <a:off x="-12300" y="1526250"/>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endParaRPr b="1" sz="1500">
              <a:solidFill>
                <a:srgbClr val="0000FF"/>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300">
                <a:solidFill>
                  <a:srgbClr val="0000FF"/>
                </a:solidFill>
              </a:rPr>
              <a:t>Set an alert that will email the SOC in event the hidden directory is requested by http. The threshold will depend on the organization but this organization does not need access often outside the LAN so a </a:t>
            </a:r>
            <a:r>
              <a:rPr lang="en" sz="1300">
                <a:solidFill>
                  <a:srgbClr val="0000FF"/>
                </a:solidFill>
              </a:rPr>
              <a:t>threshold</a:t>
            </a:r>
            <a:r>
              <a:rPr lang="en" sz="1300">
                <a:solidFill>
                  <a:srgbClr val="0000FF"/>
                </a:solidFill>
              </a:rPr>
              <a:t> of 25 would be appropriate.</a:t>
            </a:r>
            <a:endParaRPr sz="1300">
              <a:solidFill>
                <a:srgbClr val="0000FF"/>
              </a:solidFill>
            </a:endParaRPr>
          </a:p>
          <a:p>
            <a:pPr indent="0" lvl="0" marL="0" rtl="0" algn="l">
              <a:spcBef>
                <a:spcPts val="0"/>
              </a:spcBef>
              <a:spcAft>
                <a:spcPts val="0"/>
              </a:spcAft>
              <a:buClr>
                <a:schemeClr val="dk1"/>
              </a:buClr>
              <a:buSzPts val="1100"/>
              <a:buFont typeface="Arial"/>
              <a:buNone/>
            </a:pPr>
            <a:r>
              <a:rPr lang="en" sz="1300">
                <a:solidFill>
                  <a:srgbClr val="0000FF"/>
                </a:solidFill>
              </a:rPr>
              <a:t>A </a:t>
            </a:r>
            <a:r>
              <a:rPr lang="en" sz="1300">
                <a:solidFill>
                  <a:srgbClr val="0000FF"/>
                </a:solidFill>
              </a:rPr>
              <a:t>more secure recommendation would be to remove the hidden directory from the public facing server and set it up on a different server. Best practice to not house sensitive data on a public-facing  web-server if it is not absolutely necessary.</a:t>
            </a:r>
            <a:r>
              <a:rPr lang="en" sz="1400"/>
              <a:t> </a:t>
            </a:r>
            <a:endParaRPr sz="1400"/>
          </a:p>
          <a:p>
            <a:pPr indent="0" lvl="0" marL="0" rtl="0" algn="l">
              <a:spcBef>
                <a:spcPts val="0"/>
              </a:spcBef>
              <a:spcAft>
                <a:spcPts val="0"/>
              </a:spcAft>
              <a:buNone/>
            </a:pPr>
            <a:r>
              <a:t/>
            </a:r>
            <a:endParaRPr sz="1400"/>
          </a:p>
        </p:txBody>
      </p:sp>
      <p:sp>
        <p:nvSpPr>
          <p:cNvPr id="1311" name="Google Shape;1311;p74"/>
          <p:cNvSpPr txBox="1"/>
          <p:nvPr>
            <p:ph idx="3" type="subTitle"/>
          </p:nvPr>
        </p:nvSpPr>
        <p:spPr>
          <a:xfrm>
            <a:off x="4474950" y="1526250"/>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400">
                <a:solidFill>
                  <a:srgbClr val="0000FF"/>
                </a:solidFill>
              </a:rPr>
              <a:t>RECOMMENDATIONS</a:t>
            </a:r>
            <a:endParaRPr b="1" sz="1400">
              <a:solidFill>
                <a:srgbClr val="0000FF"/>
              </a:solidFill>
            </a:endParaRPr>
          </a:p>
          <a:p>
            <a:pPr indent="0" lvl="0" marL="0" rtl="0" algn="ctr">
              <a:spcBef>
                <a:spcPts val="0"/>
              </a:spcBef>
              <a:spcAft>
                <a:spcPts val="0"/>
              </a:spcAft>
              <a:buNone/>
            </a:pPr>
            <a:r>
              <a:t/>
            </a:r>
            <a:endParaRPr b="1" sz="1400">
              <a:solidFill>
                <a:srgbClr val="0000FF"/>
              </a:solidFill>
            </a:endParaRPr>
          </a:p>
          <a:p>
            <a:pPr indent="0" lvl="0" marL="0" rtl="0" algn="l">
              <a:spcBef>
                <a:spcPts val="0"/>
              </a:spcBef>
              <a:spcAft>
                <a:spcPts val="0"/>
              </a:spcAft>
              <a:buClr>
                <a:schemeClr val="dk1"/>
              </a:buClr>
              <a:buSzPts val="1100"/>
              <a:buFont typeface="Arial"/>
              <a:buNone/>
            </a:pPr>
            <a:r>
              <a:rPr lang="en" sz="1300">
                <a:solidFill>
                  <a:srgbClr val="0000FF"/>
                </a:solidFill>
              </a:rPr>
              <a:t>Best recommendation would be to migrate all sensitive data to a private server that could be accessed only by white listed ip’s via ssh with </a:t>
            </a:r>
            <a:r>
              <a:rPr lang="en" sz="1300">
                <a:solidFill>
                  <a:srgbClr val="0000FF"/>
                </a:solidFill>
              </a:rPr>
              <a:t>asymmetric</a:t>
            </a:r>
            <a:r>
              <a:rPr lang="en" sz="1300">
                <a:solidFill>
                  <a:srgbClr val="0000FF"/>
                </a:solidFill>
              </a:rPr>
              <a:t> keys. If it is not </a:t>
            </a:r>
            <a:r>
              <a:rPr lang="en" sz="1300">
                <a:solidFill>
                  <a:srgbClr val="0000FF"/>
                </a:solidFill>
              </a:rPr>
              <a:t>financially</a:t>
            </a:r>
            <a:r>
              <a:rPr lang="en" sz="1300">
                <a:solidFill>
                  <a:srgbClr val="0000FF"/>
                </a:solidFill>
              </a:rPr>
              <a:t> </a:t>
            </a:r>
            <a:r>
              <a:rPr lang="en" sz="1300">
                <a:solidFill>
                  <a:srgbClr val="0000FF"/>
                </a:solidFill>
              </a:rPr>
              <a:t>feasible</a:t>
            </a:r>
            <a:r>
              <a:rPr lang="en" sz="1300">
                <a:solidFill>
                  <a:srgbClr val="0000FF"/>
                </a:solidFill>
              </a:rPr>
              <a:t> to move the sensitive </a:t>
            </a:r>
            <a:r>
              <a:rPr lang="en" sz="1300">
                <a:solidFill>
                  <a:srgbClr val="0000FF"/>
                </a:solidFill>
              </a:rPr>
              <a:t>information</a:t>
            </a:r>
            <a:r>
              <a:rPr lang="en" sz="1300">
                <a:solidFill>
                  <a:srgbClr val="0000FF"/>
                </a:solidFill>
              </a:rPr>
              <a:t> to a private server, I would recommend using multi-factor authentication for the sign-in. I would also remove the sensitive data that was exposed on the website and </a:t>
            </a:r>
            <a:r>
              <a:rPr lang="en" sz="1300">
                <a:solidFill>
                  <a:srgbClr val="0000FF"/>
                </a:solidFill>
              </a:rPr>
              <a:t>implement</a:t>
            </a:r>
            <a:r>
              <a:rPr lang="en" sz="1300">
                <a:solidFill>
                  <a:srgbClr val="0000FF"/>
                </a:solidFill>
              </a:rPr>
              <a:t> employee training to educate the workforce how not to expose sensitive data.</a:t>
            </a:r>
            <a:r>
              <a:rPr lang="en" sz="1400">
                <a:solidFill>
                  <a:srgbClr val="0000FF"/>
                </a:solidFill>
              </a:rPr>
              <a:t> </a:t>
            </a:r>
            <a:endParaRPr sz="1400">
              <a:solidFill>
                <a:srgbClr val="0000FF"/>
              </a:solidFill>
            </a:endParaRPr>
          </a:p>
          <a:p>
            <a:pPr indent="0" lvl="0" marL="0" rtl="0" algn="l">
              <a:spcBef>
                <a:spcPts val="0"/>
              </a:spcBef>
              <a:spcAft>
                <a:spcPts val="0"/>
              </a:spcAft>
              <a:buNone/>
            </a:pPr>
            <a:r>
              <a:t/>
            </a:r>
            <a:endParaRPr sz="1400"/>
          </a:p>
        </p:txBody>
      </p:sp>
    </p:spTree>
  </p:cSld>
  <p:clrMapOvr>
    <a:masterClrMapping/>
  </p:clrMapOvr>
  <mc:AlternateContent>
    <mc:Choice Requires="p14">
      <p:transition p14:dur="400">
        <p:push dir="r"/>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317" name="Google Shape;1317;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endParaRPr b="1" sz="15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300">
                <a:solidFill>
                  <a:srgbClr val="0000FF"/>
                </a:solidFill>
              </a:rPr>
              <a:t>Set an alert that monitor the login attempts and will trigger an alert that emails the SOC if it breaches a predetermined threshold. The threshold will largely depend on how many users on average log into the server hourly. Since brute force attacks work by trying a vast </a:t>
            </a:r>
            <a:r>
              <a:rPr lang="en" sz="1300">
                <a:solidFill>
                  <a:srgbClr val="0000FF"/>
                </a:solidFill>
              </a:rPr>
              <a:t>number</a:t>
            </a:r>
            <a:r>
              <a:rPr lang="en" sz="1300">
                <a:solidFill>
                  <a:srgbClr val="0000FF"/>
                </a:solidFill>
              </a:rPr>
              <a:t> of passwords against usernames (known or unknown) it is pretty easy to detect. I recommend setting the threshold a 1.33 times the number of users that need to login during a given time period.</a:t>
            </a:r>
            <a:endParaRPr sz="13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18" name="Google Shape;1318;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Clr>
                <a:schemeClr val="dk1"/>
              </a:buClr>
              <a:buSzPts val="1100"/>
              <a:buFont typeface="Arial"/>
              <a:buNone/>
            </a:pPr>
            <a:r>
              <a:rPr b="1" lang="en" sz="1500">
                <a:solidFill>
                  <a:srgbClr val="0000FF"/>
                </a:solidFill>
              </a:rPr>
              <a:t>RECOMMENDATIONS</a:t>
            </a:r>
            <a:endParaRPr b="1" sz="15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rgbClr val="0000FF"/>
                </a:solidFill>
              </a:rPr>
              <a:t>One of the best ways to </a:t>
            </a:r>
            <a:r>
              <a:rPr lang="en" sz="1400">
                <a:solidFill>
                  <a:srgbClr val="0000FF"/>
                </a:solidFill>
              </a:rPr>
              <a:t>prevent</a:t>
            </a:r>
            <a:r>
              <a:rPr lang="en" sz="1400">
                <a:solidFill>
                  <a:srgbClr val="0000FF"/>
                </a:solidFill>
              </a:rPr>
              <a:t> Brute Force attacks is simply to create a Lockout Rule that implements after so many failed attempts in a given time period for a user, lock the account out and require the user go through additional verification to make the account available again. I would also recommend multi-factor authentication as an additional layer of security. </a:t>
            </a:r>
            <a:endParaRPr sz="1400">
              <a:solidFill>
                <a:srgbClr val="0000FF"/>
              </a:solidFill>
            </a:endParaRPr>
          </a:p>
        </p:txBody>
      </p:sp>
    </p:spTree>
  </p:cSld>
  <p:clrMapOvr>
    <a:masterClrMapping/>
  </p:clrMapOvr>
  <mc:AlternateContent>
    <mc:Choice Requires="p14">
      <p:transition p14:dur="400">
        <p:push/>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24" name="Google Shape;1324;p76"/>
          <p:cNvSpPr txBox="1"/>
          <p:nvPr>
            <p:ph idx="2" type="subTitle"/>
          </p:nvPr>
        </p:nvSpPr>
        <p:spPr>
          <a:xfrm>
            <a:off x="54050" y="1829850"/>
            <a:ext cx="4298400" cy="27711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rgbClr val="0000FF"/>
                </a:solidFill>
              </a:rPr>
              <a:t>Create a white list and enter all ip addresses that need to access the Webdav folder in your company from outside your </a:t>
            </a:r>
            <a:r>
              <a:rPr lang="en" sz="1400">
                <a:solidFill>
                  <a:srgbClr val="0000FF"/>
                </a:solidFill>
              </a:rPr>
              <a:t>network</a:t>
            </a:r>
            <a:r>
              <a:rPr lang="en" sz="1400">
                <a:solidFill>
                  <a:srgbClr val="0000FF"/>
                </a:solidFill>
              </a:rPr>
              <a:t>. Set an alarm for any IP address that is not on the white-list that is trying to access the webdav directory. Alert the the SOC to show the offending IP by email or a Pop-up window on a monitoring display in the SOC.   </a:t>
            </a:r>
            <a:endParaRPr sz="1400">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25" name="Google Shape;1325;p76"/>
          <p:cNvSpPr txBox="1"/>
          <p:nvPr>
            <p:ph idx="3" type="subTitle"/>
          </p:nvPr>
        </p:nvSpPr>
        <p:spPr>
          <a:xfrm>
            <a:off x="4458650" y="1829850"/>
            <a:ext cx="4298400" cy="2506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solidFill>
                  <a:srgbClr val="0000FF"/>
                </a:solidFill>
              </a:rPr>
              <a:t>One good way to secure the WebDAV connection is to implement ssl along with multi-factor authentication. This works great if outside collaborators also need access. The multi-factor auth helps greatly reduce password sharing. WiKID is one MFA solution that is very </a:t>
            </a:r>
            <a:r>
              <a:rPr lang="en" sz="1400">
                <a:solidFill>
                  <a:srgbClr val="0000FF"/>
                </a:solidFill>
              </a:rPr>
              <a:t>effective</a:t>
            </a:r>
            <a:r>
              <a:rPr lang="en" sz="1400">
                <a:solidFill>
                  <a:srgbClr val="0000FF"/>
                </a:solidFill>
              </a:rPr>
              <a:t>.   </a:t>
            </a:r>
            <a:endParaRPr sz="1400">
              <a:solidFill>
                <a:srgbClr val="0000FF"/>
              </a:solidFill>
            </a:endParaRPr>
          </a:p>
          <a:p>
            <a:pPr indent="0" lvl="0" marL="0" rtl="0" algn="l">
              <a:spcBef>
                <a:spcPts val="0"/>
              </a:spcBef>
              <a:spcAft>
                <a:spcPts val="0"/>
              </a:spcAft>
              <a:buNone/>
            </a:pPr>
            <a:r>
              <a:t/>
            </a:r>
            <a:endParaRPr sz="1400"/>
          </a:p>
        </p:txBody>
      </p:sp>
    </p:spTree>
  </p:cSld>
  <p:clrMapOvr>
    <a:masterClrMapping/>
  </p:clrMapOvr>
  <mc:AlternateContent>
    <mc:Choice Requires="p14">
      <p:transition p14:dur="400">
        <p:push dir="r"/>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31" name="Google Shape;1331;p77"/>
          <p:cNvSpPr txBox="1"/>
          <p:nvPr>
            <p:ph idx="2" type="subTitle"/>
          </p:nvPr>
        </p:nvSpPr>
        <p:spPr>
          <a:xfrm>
            <a:off x="0" y="1610025"/>
            <a:ext cx="4298400" cy="3301800"/>
          </a:xfrm>
          <a:prstGeom prst="rect">
            <a:avLst/>
          </a:prstGeom>
        </p:spPr>
        <p:txBody>
          <a:bodyPr anchorCtr="0" anchor="t" bIns="0" lIns="457200" spcFirstLastPara="1" rIns="457200" wrap="square" tIns="0">
            <a:noAutofit/>
          </a:bodyPr>
          <a:lstStyle/>
          <a:p>
            <a:pPr indent="0" lvl="0" marL="0" rtl="0" algn="ctr">
              <a:spcBef>
                <a:spcPts val="0"/>
              </a:spcBef>
              <a:spcAft>
                <a:spcPts val="0"/>
              </a:spcAft>
              <a:buNone/>
            </a:pPr>
            <a:r>
              <a:rPr b="1" lang="en" sz="1500">
                <a:solidFill>
                  <a:srgbClr val="0000FF"/>
                </a:solidFill>
              </a:rPr>
              <a:t>RECOMMENDATIONS</a:t>
            </a:r>
            <a:endParaRPr b="1" sz="1500">
              <a:solidFill>
                <a:srgbClr val="0000FF"/>
              </a:solidFill>
            </a:endParaRPr>
          </a:p>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Best practice would be to set an alert for ANY remotely uploaded file on the server and then investigate where it came from. If there are normally a lot of uploaded files then it would be necessary to </a:t>
            </a:r>
            <a:r>
              <a:rPr lang="en">
                <a:solidFill>
                  <a:srgbClr val="0000FF"/>
                </a:solidFill>
              </a:rPr>
              <a:t>alert</a:t>
            </a:r>
            <a:r>
              <a:rPr lang="en">
                <a:solidFill>
                  <a:srgbClr val="0000FF"/>
                </a:solidFill>
              </a:rPr>
              <a:t> on executable files or any files that take </a:t>
            </a:r>
            <a:r>
              <a:rPr lang="en">
                <a:solidFill>
                  <a:srgbClr val="0000FF"/>
                </a:solidFill>
              </a:rPr>
              <a:t>action</a:t>
            </a:r>
            <a:r>
              <a:rPr lang="en">
                <a:solidFill>
                  <a:srgbClr val="0000FF"/>
                </a:solidFill>
              </a:rPr>
              <a:t> when opened.</a:t>
            </a:r>
            <a:endParaRPr>
              <a:solidFill>
                <a:srgbClr val="0000FF"/>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a:solidFill>
                  <a:srgbClr val="0000FF"/>
                </a:solidFill>
              </a:rPr>
              <a:t>In this situation I don’t believe there would be much need for file uploads from remote locations therefore my </a:t>
            </a:r>
            <a:r>
              <a:rPr lang="en">
                <a:solidFill>
                  <a:srgbClr val="0000FF"/>
                </a:solidFill>
              </a:rPr>
              <a:t>threshold</a:t>
            </a:r>
            <a:r>
              <a:rPr lang="en">
                <a:solidFill>
                  <a:srgbClr val="0000FF"/>
                </a:solidFill>
              </a:rPr>
              <a:t> would trigger at 1 file uploaded and trigger on each instance.</a:t>
            </a:r>
            <a:endParaRPr>
              <a:solidFill>
                <a:srgbClr val="0000FF"/>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32" name="Google Shape;1332;p77"/>
          <p:cNvSpPr txBox="1"/>
          <p:nvPr>
            <p:ph idx="3" type="subTitle"/>
          </p:nvPr>
        </p:nvSpPr>
        <p:spPr>
          <a:xfrm>
            <a:off x="4635825" y="1387175"/>
            <a:ext cx="4298400" cy="30795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0" lvl="0" marL="0" rtl="0" algn="ctr">
              <a:spcBef>
                <a:spcPts val="0"/>
              </a:spcBef>
              <a:spcAft>
                <a:spcPts val="0"/>
              </a:spcAft>
              <a:buNone/>
            </a:pPr>
            <a:r>
              <a:rPr b="1" lang="en" sz="1500">
                <a:solidFill>
                  <a:srgbClr val="0000FF"/>
                </a:solidFill>
              </a:rPr>
              <a:t>RECOMMENDATIONS</a:t>
            </a:r>
            <a:endParaRPr b="1" sz="1500">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You could use a upload file block rule on your firewall or security software. You would change the php.ini file and set the flag for “file_uploads” to OFF. You can use a file upload restriction Rule to limit the file size allowed to be uploaded. If you set the number of KBytes to 0, it will not allow files to be uploaded. You could also </a:t>
            </a:r>
            <a:r>
              <a:rPr lang="en">
                <a:solidFill>
                  <a:srgbClr val="0000FF"/>
                </a:solidFill>
              </a:rPr>
              <a:t>require</a:t>
            </a:r>
            <a:r>
              <a:rPr lang="en">
                <a:solidFill>
                  <a:srgbClr val="0000FF"/>
                </a:solidFill>
              </a:rPr>
              <a:t> authentication to upload and if auth is already set to MFA this adds another layer to your system security. </a:t>
            </a:r>
            <a:endParaRPr>
              <a:solidFill>
                <a:srgbClr val="0000FF"/>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mc:AlternateContent>
    <mc:Choice Requires="p14">
      <p:transition p14:dur="400">
        <p:push/>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Tree>
  </p:cSld>
  <p:clrMapOvr>
    <a:masterClrMapping/>
  </p:clrMapOvr>
  <mc:AlternateContent>
    <mc:Choice Requires="p14">
      <p:transition spd="slow" p14:dur="24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1" name="Google Shape;105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a:t>
            </a:r>
            <a:endParaRPr/>
          </a:p>
          <a:p>
            <a:pPr indent="0" lvl="0" marL="0" rtl="0" algn="l">
              <a:spcBef>
                <a:spcPts val="0"/>
              </a:spcBef>
              <a:spcAft>
                <a:spcPts val="0"/>
              </a:spcAft>
              <a:buClr>
                <a:schemeClr val="dk1"/>
              </a:buClr>
              <a:buSzPts val="1100"/>
              <a:buFont typeface="Arial"/>
              <a:buNone/>
            </a:pPr>
            <a:r>
              <a:rPr lang="en"/>
              <a:t>Hostname: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 Ubuntu 18.04.4</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18.04.1 LTS</a:t>
            </a:r>
            <a:endParaRPr/>
          </a:p>
          <a:p>
            <a:pPr indent="0" lvl="0" marL="0" rtl="0" algn="l">
              <a:spcBef>
                <a:spcPts val="0"/>
              </a:spcBef>
              <a:spcAft>
                <a:spcPts val="0"/>
              </a:spcAft>
              <a:buClr>
                <a:schemeClr val="dk1"/>
              </a:buClr>
              <a:buSzPts val="1100"/>
              <a:buFont typeface="Arial"/>
              <a:buNone/>
            </a:pPr>
            <a:r>
              <a:rPr lang="en"/>
              <a:t>Hostname: server1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a:t>
            </a:r>
            <a:r>
              <a:rPr lang="en" sz="900"/>
              <a:t>Kali GNU/Linux 2020.1</a:t>
            </a:r>
            <a:endParaRPr sz="900"/>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7" name="Google Shape;1057;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pic>
        <p:nvPicPr>
          <p:cNvPr id="1058" name="Google Shape;1058;p57"/>
          <p:cNvPicPr preferRelativeResize="0"/>
          <p:nvPr/>
        </p:nvPicPr>
        <p:blipFill>
          <a:blip r:embed="rId3">
            <a:alphaModFix/>
          </a:blip>
          <a:stretch>
            <a:fillRect/>
          </a:stretch>
        </p:blipFill>
        <p:spPr>
          <a:xfrm>
            <a:off x="152400" y="686100"/>
            <a:ext cx="6487575" cy="434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4" name="Google Shape;1064;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5" name="Google Shape;1065;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mc:AlternateContent>
    <mc:Choice Requires="p14">
      <p:transition spd="slow" p14:dur="23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1" name="Google Shape;1071;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graphicFrame>
        <p:nvGraphicFramePr>
          <p:cNvPr id="1072" name="Google Shape;1072;p59"/>
          <p:cNvGraphicFramePr/>
          <p:nvPr/>
        </p:nvGraphicFramePr>
        <p:xfrm>
          <a:off x="419800" y="1198750"/>
          <a:ext cx="3000000" cy="3000000"/>
        </p:xfrm>
        <a:graphic>
          <a:graphicData uri="http://schemas.openxmlformats.org/drawingml/2006/table">
            <a:tbl>
              <a:tblPr>
                <a:noFill/>
                <a:tableStyleId>{C481755F-8D79-4DF8-8828-6910A8D44C90}</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ML-REFVM-684427</a:t>
                      </a:r>
                      <a:r>
                        <a:rPr lang="en" sz="1000">
                          <a:solidFill>
                            <a:schemeClr val="dk1"/>
                          </a:solidFill>
                          <a:latin typeface="Roboto"/>
                          <a:ea typeface="Roboto"/>
                          <a:cs typeface="Roboto"/>
                          <a:sym typeface="Roboto"/>
                        </a:rPr>
                        <a:t>      </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oboto"/>
                          <a:ea typeface="Roboto"/>
                          <a:cs typeface="Roboto"/>
                          <a:sym typeface="Roboto"/>
                        </a:rPr>
                        <a:t>192.168.1.1</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Host Virtual Machine</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Gateway for Hyper V VM’s </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500">
                          <a:latin typeface="Roboto"/>
                          <a:ea typeface="Roboto"/>
                          <a:cs typeface="Roboto"/>
                          <a:sym typeface="Roboto"/>
                        </a:rPr>
                        <a:t>ELK</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oboto"/>
                          <a:ea typeface="Roboto"/>
                          <a:cs typeface="Roboto"/>
                          <a:sym typeface="Roboto"/>
                        </a:rPr>
                        <a:t>192.168.1.100</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ELK Stack - Monitoring network activity</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500">
                          <a:latin typeface="Roboto"/>
                          <a:ea typeface="Roboto"/>
                          <a:cs typeface="Roboto"/>
                          <a:sym typeface="Roboto"/>
                        </a:rPr>
                        <a:t>server1 /Capstone </a:t>
                      </a:r>
                      <a:r>
                        <a:rPr lang="en" sz="1200">
                          <a:latin typeface="Roboto"/>
                          <a:ea typeface="Roboto"/>
                          <a:cs typeface="Roboto"/>
                          <a:sym typeface="Roboto"/>
                        </a:rPr>
                        <a:t>  </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oboto"/>
                          <a:ea typeface="Roboto"/>
                          <a:cs typeface="Roboto"/>
                          <a:sym typeface="Roboto"/>
                        </a:rPr>
                        <a:t>192.168.1.105</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TARGET - Web server for Summit Card Union</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500">
                          <a:latin typeface="Roboto"/>
                          <a:ea typeface="Roboto"/>
                          <a:cs typeface="Roboto"/>
                          <a:sym typeface="Roboto"/>
                        </a:rPr>
                        <a:t>Kali </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oboto"/>
                          <a:ea typeface="Roboto"/>
                          <a:cs typeface="Roboto"/>
                          <a:sym typeface="Roboto"/>
                        </a:rPr>
                        <a:t>192.168.1.90</a:t>
                      </a:r>
                      <a:endParaRPr sz="15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ATTACK - Kali Linux VM used to attack the target machine. </a:t>
                      </a:r>
                      <a:endParaRPr sz="1200">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mc:AlternateContent>
    <mc:Choice Requires="p14">
      <p:transition p14:dur="400">
        <p:push/>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107075" y="-474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78" name="Google Shape;1078;p60"/>
          <p:cNvSpPr txBox="1"/>
          <p:nvPr>
            <p:ph idx="1" type="subTitle"/>
          </p:nvPr>
        </p:nvSpPr>
        <p:spPr>
          <a:xfrm>
            <a:off x="4399350" y="45300"/>
            <a:ext cx="45933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1500">
                <a:latin typeface="Roboto Medium"/>
                <a:ea typeface="Roboto Medium"/>
                <a:cs typeface="Roboto Medium"/>
                <a:sym typeface="Roboto Medium"/>
              </a:rPr>
              <a:t>The assessment uncovered the following critical vulnerabilities in the target:</a:t>
            </a:r>
            <a:endParaRPr sz="1500"/>
          </a:p>
        </p:txBody>
      </p:sp>
      <p:graphicFrame>
        <p:nvGraphicFramePr>
          <p:cNvPr id="1079" name="Google Shape;1079;p60"/>
          <p:cNvGraphicFramePr/>
          <p:nvPr/>
        </p:nvGraphicFramePr>
        <p:xfrm>
          <a:off x="445175" y="805200"/>
          <a:ext cx="3000000" cy="3000000"/>
        </p:xfrm>
        <a:graphic>
          <a:graphicData uri="http://schemas.openxmlformats.org/drawingml/2006/table">
            <a:tbl>
              <a:tblPr>
                <a:noFill/>
                <a:tableStyleId>{C481755F-8D79-4DF8-8828-6910A8D44C90}</a:tableStyleId>
              </a:tblPr>
              <a:tblGrid>
                <a:gridCol w="2388475"/>
                <a:gridCol w="2557625"/>
                <a:gridCol w="3347000"/>
              </a:tblGrid>
              <a:tr h="3587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50750">
                <a:tc>
                  <a:txBody>
                    <a:bodyPr/>
                    <a:lstStyle/>
                    <a:p>
                      <a:pPr indent="0" lvl="0" marL="0" rtl="0" algn="ctr">
                        <a:spcBef>
                          <a:spcPts val="0"/>
                        </a:spcBef>
                        <a:spcAft>
                          <a:spcPts val="0"/>
                        </a:spcAft>
                        <a:buNone/>
                      </a:pPr>
                      <a:r>
                        <a:rPr b="1" lang="en" sz="1500">
                          <a:latin typeface="Roboto"/>
                          <a:ea typeface="Roboto"/>
                          <a:cs typeface="Roboto"/>
                          <a:sym typeface="Roboto"/>
                        </a:rPr>
                        <a:t>OWASP A3:2017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Sensitive Data Exposure</a:t>
                      </a:r>
                      <a:r>
                        <a:rPr lang="en" sz="1500">
                          <a:latin typeface="Roboto"/>
                          <a:ea typeface="Roboto"/>
                          <a:cs typeface="Roboto"/>
                          <a:sym typeface="Roboto"/>
                        </a:rPr>
                        <a:t>  </a:t>
                      </a:r>
                      <a:endParaRPr sz="15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Improperly protected or </a:t>
                      </a:r>
                      <a:r>
                        <a:rPr lang="en" sz="1100">
                          <a:latin typeface="Roboto"/>
                          <a:ea typeface="Roboto"/>
                          <a:cs typeface="Roboto"/>
                          <a:sym typeface="Roboto"/>
                        </a:rPr>
                        <a:t>unnecessarily</a:t>
                      </a:r>
                      <a:r>
                        <a:rPr lang="en" sz="1100">
                          <a:latin typeface="Roboto"/>
                          <a:ea typeface="Roboto"/>
                          <a:cs typeface="Roboto"/>
                          <a:sym typeface="Roboto"/>
                        </a:rPr>
                        <a:t> exposed sensitive data. The employees have entered data on the website that provides too much information.</a:t>
                      </a:r>
                      <a:endParaRPr sz="11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000">
                          <a:latin typeface="Roboto"/>
                          <a:ea typeface="Roboto"/>
                          <a:cs typeface="Roboto"/>
                          <a:sym typeface="Roboto"/>
                        </a:rPr>
                        <a:t>This allows use to see that there is a secret folder that we could navigate to ad it produced a login window. Also after obtaining ashton’s password via Brute Force, we found an easily decoded hash for Ryan’s password. </a:t>
                      </a:r>
                      <a:endParaRPr sz="10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92325">
                <a:tc>
                  <a:txBody>
                    <a:bodyPr/>
                    <a:lstStyle/>
                    <a:p>
                      <a:pPr indent="0" lvl="0" marL="0" rtl="0" algn="ctr">
                        <a:spcBef>
                          <a:spcPts val="0"/>
                        </a:spcBef>
                        <a:spcAft>
                          <a:spcPts val="0"/>
                        </a:spcAft>
                        <a:buNone/>
                      </a:pPr>
                      <a:r>
                        <a:rPr b="1" lang="en" sz="1500">
                          <a:latin typeface="Roboto"/>
                          <a:ea typeface="Roboto"/>
                          <a:cs typeface="Roboto"/>
                          <a:sym typeface="Roboto"/>
                        </a:rPr>
                        <a:t>OWASP A2:2017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Broken Authentication</a:t>
                      </a:r>
                      <a:endParaRPr b="1" sz="15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Functions related to Authentications improperly configured. The Login Window allows us to try as many attempts as we want with no lock-out. </a:t>
                      </a:r>
                      <a:endParaRPr sz="11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000">
                          <a:latin typeface="Roboto"/>
                          <a:ea typeface="Roboto"/>
                          <a:cs typeface="Roboto"/>
                          <a:sym typeface="Roboto"/>
                        </a:rPr>
                        <a:t>This vulnerability allowed us to try an unlimited number and combination of usernames and passwords to access ashton’s account. Also Ryan’s password is not complex enough and the hash was easily cracked. </a:t>
                      </a:r>
                      <a:endParaRPr sz="10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23925">
                <a:tc>
                  <a:txBody>
                    <a:bodyPr/>
                    <a:lstStyle/>
                    <a:p>
                      <a:pPr indent="0" lvl="0" marL="0" rtl="0" algn="ctr">
                        <a:spcBef>
                          <a:spcPts val="0"/>
                        </a:spcBef>
                        <a:spcAft>
                          <a:spcPts val="0"/>
                        </a:spcAft>
                        <a:buNone/>
                      </a:pPr>
                      <a:r>
                        <a:rPr b="1" lang="en" sz="1500">
                          <a:latin typeface="Roboto"/>
                          <a:ea typeface="Roboto"/>
                          <a:cs typeface="Roboto"/>
                          <a:sym typeface="Roboto"/>
                        </a:rPr>
                        <a:t>OWASP </a:t>
                      </a:r>
                      <a:endParaRPr b="1" sz="1500">
                        <a:latin typeface="Roboto"/>
                        <a:ea typeface="Roboto"/>
                        <a:cs typeface="Roboto"/>
                        <a:sym typeface="Roboto"/>
                      </a:endParaRPr>
                    </a:p>
                    <a:p>
                      <a:pPr indent="0" lvl="0" marL="0" rtl="0" algn="ctr">
                        <a:spcBef>
                          <a:spcPts val="0"/>
                        </a:spcBef>
                        <a:spcAft>
                          <a:spcPts val="0"/>
                        </a:spcAft>
                        <a:buNone/>
                      </a:pPr>
                      <a:r>
                        <a:rPr b="1" lang="en" sz="1500">
                          <a:latin typeface="Roboto"/>
                          <a:ea typeface="Roboto"/>
                          <a:cs typeface="Roboto"/>
                          <a:sym typeface="Roboto"/>
                        </a:rPr>
                        <a:t>Unrestricted File Upload</a:t>
                      </a:r>
                      <a:endParaRPr b="1" sz="15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No restrictions on what types of files can be uploaded and by any sign-in credential regardless of source.ip. </a:t>
                      </a:r>
                      <a:endParaRPr sz="10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100">
                          <a:latin typeface="Roboto"/>
                          <a:ea typeface="Roboto"/>
                          <a:cs typeface="Roboto"/>
                          <a:sym typeface="Roboto"/>
                        </a:rPr>
                        <a:t>This allowed us to </a:t>
                      </a:r>
                      <a:r>
                        <a:rPr lang="en" sz="1100">
                          <a:latin typeface="Roboto"/>
                          <a:ea typeface="Roboto"/>
                          <a:cs typeface="Roboto"/>
                          <a:sym typeface="Roboto"/>
                        </a:rPr>
                        <a:t>upload</a:t>
                      </a:r>
                      <a:r>
                        <a:rPr lang="en" sz="1100">
                          <a:latin typeface="Roboto"/>
                          <a:ea typeface="Roboto"/>
                          <a:cs typeface="Roboto"/>
                          <a:sym typeface="Roboto"/>
                        </a:rPr>
                        <a:t> a reverse shell onto their system which we would attach our Kali system to via Metasploit utilizing a Reverse TCP.</a:t>
                      </a:r>
                      <a:endParaRPr sz="1100">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00000">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mc:AlternateContent>
    <mc:Choice Requires="p14">
      <p:transition p14:dur="400">
        <p:push dir="r"/>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1 : Sensitive Data Exposure</a:t>
            </a:r>
            <a:endParaRPr/>
          </a:p>
        </p:txBody>
      </p:sp>
      <p:sp>
        <p:nvSpPr>
          <p:cNvPr id="1085" name="Google Shape;1085;p61"/>
          <p:cNvSpPr/>
          <p:nvPr/>
        </p:nvSpPr>
        <p:spPr>
          <a:xfrm flipH="1">
            <a:off x="4956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1"/>
          <p:cNvSpPr txBox="1"/>
          <p:nvPr/>
        </p:nvSpPr>
        <p:spPr>
          <a:xfrm>
            <a:off x="552675" y="14221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rgbClr val="0000FF"/>
                </a:solidFill>
                <a:latin typeface="Roboto"/>
                <a:ea typeface="Roboto"/>
                <a:cs typeface="Roboto"/>
                <a:sym typeface="Roboto"/>
              </a:rPr>
              <a:t>We used nmap to scan the network to find available hosts. We used the returned data to assess that 192.168.1.105 was our target. We </a:t>
            </a:r>
            <a:r>
              <a:rPr lang="en" sz="1100">
                <a:solidFill>
                  <a:srgbClr val="0000FF"/>
                </a:solidFill>
                <a:latin typeface="Roboto"/>
                <a:ea typeface="Roboto"/>
                <a:cs typeface="Roboto"/>
                <a:sym typeface="Roboto"/>
              </a:rPr>
              <a:t>opened</a:t>
            </a:r>
            <a:r>
              <a:rPr lang="en" sz="1100">
                <a:solidFill>
                  <a:srgbClr val="0000FF"/>
                </a:solidFill>
                <a:latin typeface="Roboto"/>
                <a:ea typeface="Roboto"/>
                <a:cs typeface="Roboto"/>
                <a:sym typeface="Roboto"/>
              </a:rPr>
              <a:t> a browser and navigated the site and we able to obtain some valuable </a:t>
            </a:r>
            <a:r>
              <a:rPr lang="en" sz="1100">
                <a:solidFill>
                  <a:srgbClr val="0000FF"/>
                </a:solidFill>
                <a:latin typeface="Roboto"/>
                <a:ea typeface="Roboto"/>
                <a:cs typeface="Roboto"/>
                <a:sym typeface="Roboto"/>
              </a:rPr>
              <a:t>information</a:t>
            </a:r>
            <a:r>
              <a:rPr lang="en" sz="1100">
                <a:solidFill>
                  <a:srgbClr val="0000FF"/>
                </a:solidFill>
                <a:latin typeface="Roboto"/>
                <a:ea typeface="Roboto"/>
                <a:cs typeface="Roboto"/>
                <a:sym typeface="Roboto"/>
              </a:rPr>
              <a:t> such as the file pathway to the secret_folder Directory (E1.1). We also found out the names of the current employees making username guesses easier</a:t>
            </a:r>
            <a:r>
              <a:rPr lang="en" sz="1200">
                <a:solidFill>
                  <a:srgbClr val="0000FF"/>
                </a:solidFill>
                <a:latin typeface="Roboto"/>
                <a:ea typeface="Roboto"/>
                <a:cs typeface="Roboto"/>
                <a:sym typeface="Roboto"/>
              </a:rPr>
              <a:t>. (E1.2)</a:t>
            </a:r>
            <a:endParaRPr sz="1200">
              <a:solidFill>
                <a:srgbClr val="0000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87" name="Google Shape;1087;p61"/>
          <p:cNvGrpSpPr/>
          <p:nvPr/>
        </p:nvGrpSpPr>
        <p:grpSpPr>
          <a:xfrm>
            <a:off x="457181" y="887903"/>
            <a:ext cx="533372" cy="533480"/>
            <a:chOff x="457200" y="1378813"/>
            <a:chExt cx="695400" cy="695450"/>
          </a:xfrm>
        </p:grpSpPr>
        <p:sp>
          <p:nvSpPr>
            <p:cNvPr id="1088" name="Google Shape;108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89" name="Google Shape;108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61"/>
          <p:cNvGrpSpPr/>
          <p:nvPr/>
        </p:nvGrpSpPr>
        <p:grpSpPr>
          <a:xfrm>
            <a:off x="3228956" y="887903"/>
            <a:ext cx="533372" cy="533480"/>
            <a:chOff x="457200" y="1378813"/>
            <a:chExt cx="695400" cy="695450"/>
          </a:xfrm>
        </p:grpSpPr>
        <p:sp>
          <p:nvSpPr>
            <p:cNvPr id="1091" name="Google Shape;1091;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2" name="Google Shape;1092;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 name="Google Shape;1093;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txBox="1"/>
          <p:nvPr/>
        </p:nvSpPr>
        <p:spPr>
          <a:xfrm>
            <a:off x="3462675" y="1926825"/>
            <a:ext cx="2428500" cy="20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0000FF"/>
                </a:solidFill>
                <a:latin typeface="Roboto"/>
                <a:ea typeface="Roboto"/>
                <a:cs typeface="Roboto"/>
                <a:sym typeface="Roboto"/>
              </a:rPr>
              <a:t>We </a:t>
            </a:r>
            <a:r>
              <a:rPr lang="en" sz="1200">
                <a:solidFill>
                  <a:srgbClr val="0000FF"/>
                </a:solidFill>
                <a:latin typeface="Roboto"/>
                <a:ea typeface="Roboto"/>
                <a:cs typeface="Roboto"/>
                <a:sym typeface="Roboto"/>
              </a:rPr>
              <a:t>found</a:t>
            </a:r>
            <a:r>
              <a:rPr lang="en" sz="1200">
                <a:solidFill>
                  <a:srgbClr val="0000FF"/>
                </a:solidFill>
                <a:latin typeface="Roboto"/>
                <a:ea typeface="Roboto"/>
                <a:cs typeface="Roboto"/>
                <a:sym typeface="Roboto"/>
              </a:rPr>
              <a:t> the </a:t>
            </a:r>
            <a:r>
              <a:rPr lang="en" sz="1200">
                <a:solidFill>
                  <a:srgbClr val="0000FF"/>
                </a:solidFill>
                <a:latin typeface="Roboto"/>
                <a:ea typeface="Roboto"/>
                <a:cs typeface="Roboto"/>
                <a:sym typeface="Roboto"/>
              </a:rPr>
              <a:t>file path</a:t>
            </a:r>
            <a:r>
              <a:rPr lang="en" sz="1200">
                <a:solidFill>
                  <a:srgbClr val="0000FF"/>
                </a:solidFill>
                <a:latin typeface="Roboto"/>
                <a:ea typeface="Roboto"/>
                <a:cs typeface="Roboto"/>
                <a:sym typeface="Roboto"/>
              </a:rPr>
              <a:t> to a secret directory and found out that there was a username and password prompt to access it. We also found out the new employee names, which allowed us to guess the username easily. </a:t>
            </a:r>
            <a:endParaRPr sz="1200">
              <a:solidFill>
                <a:srgbClr val="0000FF"/>
              </a:solidFill>
              <a:latin typeface="Roboto"/>
              <a:ea typeface="Roboto"/>
              <a:cs typeface="Roboto"/>
              <a:sym typeface="Roboto"/>
            </a:endParaRPr>
          </a:p>
        </p:txBody>
      </p:sp>
      <p:grpSp>
        <p:nvGrpSpPr>
          <p:cNvPr id="1095" name="Google Shape;1095;p61"/>
          <p:cNvGrpSpPr/>
          <p:nvPr/>
        </p:nvGrpSpPr>
        <p:grpSpPr>
          <a:xfrm>
            <a:off x="6134081" y="888653"/>
            <a:ext cx="533372" cy="533480"/>
            <a:chOff x="457200" y="1378813"/>
            <a:chExt cx="695400" cy="695450"/>
          </a:xfrm>
        </p:grpSpPr>
        <p:sp>
          <p:nvSpPr>
            <p:cNvPr id="1096" name="Google Shape;1096;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97" name="Google Shape;1097;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1"/>
          <p:cNvSpPr txBox="1"/>
          <p:nvPr/>
        </p:nvSpPr>
        <p:spPr>
          <a:xfrm>
            <a:off x="6429675" y="2583675"/>
            <a:ext cx="2371500" cy="749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0000FF"/>
                </a:solidFill>
                <a:latin typeface="Roboto"/>
                <a:ea typeface="Roboto"/>
                <a:cs typeface="Roboto"/>
                <a:sym typeface="Roboto"/>
              </a:rPr>
              <a:t>Please see next slide for Screenshots</a:t>
            </a:r>
            <a:endParaRPr sz="1200">
              <a:solidFill>
                <a:srgbClr val="0000FF"/>
              </a:solidFill>
              <a:latin typeface="Roboto"/>
              <a:ea typeface="Roboto"/>
              <a:cs typeface="Roboto"/>
              <a:sym typeface="Roboto"/>
            </a:endParaRPr>
          </a:p>
        </p:txBody>
      </p:sp>
      <p:sp>
        <p:nvSpPr>
          <p:cNvPr id="1100" name="Google Shape;1100;p61"/>
          <p:cNvSpPr txBox="1"/>
          <p:nvPr/>
        </p:nvSpPr>
        <p:spPr>
          <a:xfrm>
            <a:off x="1123875" y="957550"/>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Tools &amp; Processes</a:t>
            </a:r>
            <a:endParaRPr b="1">
              <a:latin typeface="Roboto"/>
              <a:ea typeface="Roboto"/>
              <a:cs typeface="Roboto"/>
              <a:sym typeface="Roboto"/>
            </a:endParaRPr>
          </a:p>
        </p:txBody>
      </p:sp>
      <p:sp>
        <p:nvSpPr>
          <p:cNvPr id="1101" name="Google Shape;1101;p61"/>
          <p:cNvSpPr txBox="1"/>
          <p:nvPr/>
        </p:nvSpPr>
        <p:spPr>
          <a:xfrm>
            <a:off x="3979900" y="957550"/>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Achievements</a:t>
            </a:r>
            <a:endParaRPr b="1">
              <a:latin typeface="Roboto"/>
              <a:ea typeface="Roboto"/>
              <a:cs typeface="Roboto"/>
              <a:sym typeface="Roboto"/>
            </a:endParaRPr>
          </a:p>
        </p:txBody>
      </p:sp>
      <p:sp>
        <p:nvSpPr>
          <p:cNvPr id="1102" name="Google Shape;1102;p61"/>
          <p:cNvSpPr txBox="1"/>
          <p:nvPr/>
        </p:nvSpPr>
        <p:spPr>
          <a:xfrm>
            <a:off x="6879450" y="957550"/>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Screenshots</a:t>
            </a:r>
            <a:endParaRPr b="1">
              <a:latin typeface="Roboto"/>
              <a:ea typeface="Roboto"/>
              <a:cs typeface="Roboto"/>
              <a:sym typeface="Roboto"/>
            </a:endParaRPr>
          </a:p>
        </p:txBody>
      </p:sp>
    </p:spTree>
  </p:cSld>
  <p:clrMapOvr>
    <a:masterClrMapping/>
  </p:clrMapOvr>
  <mc:AlternateContent>
    <mc:Choice Requires="p14">
      <p:transition spd="slow" p14:dur="14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1 : Sensitive Data Exposure</a:t>
            </a:r>
            <a:endParaRPr/>
          </a:p>
        </p:txBody>
      </p:sp>
      <p:sp>
        <p:nvSpPr>
          <p:cNvPr id="1108" name="Google Shape;1108;p62"/>
          <p:cNvSpPr/>
          <p:nvPr/>
        </p:nvSpPr>
        <p:spPr>
          <a:xfrm>
            <a:off x="6355556" y="121128"/>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9" name="Google Shape;1109;p62"/>
          <p:cNvSpPr txBox="1"/>
          <p:nvPr/>
        </p:nvSpPr>
        <p:spPr>
          <a:xfrm>
            <a:off x="6888925" y="159325"/>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Screenshots</a:t>
            </a:r>
            <a:endParaRPr b="1">
              <a:latin typeface="Roboto"/>
              <a:ea typeface="Roboto"/>
              <a:cs typeface="Roboto"/>
              <a:sym typeface="Roboto"/>
            </a:endParaRPr>
          </a:p>
        </p:txBody>
      </p:sp>
      <p:pic>
        <p:nvPicPr>
          <p:cNvPr id="1110" name="Google Shape;1110;p62"/>
          <p:cNvPicPr preferRelativeResize="0"/>
          <p:nvPr/>
        </p:nvPicPr>
        <p:blipFill>
          <a:blip r:embed="rId3">
            <a:alphaModFix/>
          </a:blip>
          <a:stretch>
            <a:fillRect/>
          </a:stretch>
        </p:blipFill>
        <p:spPr>
          <a:xfrm>
            <a:off x="2323525" y="3971928"/>
            <a:ext cx="6534150" cy="847725"/>
          </a:xfrm>
          <a:prstGeom prst="rect">
            <a:avLst/>
          </a:prstGeom>
          <a:noFill/>
          <a:ln>
            <a:noFill/>
          </a:ln>
        </p:spPr>
      </p:pic>
      <p:pic>
        <p:nvPicPr>
          <p:cNvPr id="1111" name="Google Shape;1111;p62"/>
          <p:cNvPicPr preferRelativeResize="0"/>
          <p:nvPr/>
        </p:nvPicPr>
        <p:blipFill rotWithShape="1">
          <a:blip r:embed="rId4">
            <a:alphaModFix/>
          </a:blip>
          <a:srcRect b="20653" l="0" r="0" t="0"/>
          <a:stretch/>
        </p:blipFill>
        <p:spPr>
          <a:xfrm>
            <a:off x="2323525" y="750225"/>
            <a:ext cx="6534150" cy="2388954"/>
          </a:xfrm>
          <a:prstGeom prst="rect">
            <a:avLst/>
          </a:prstGeom>
          <a:noFill/>
          <a:ln>
            <a:noFill/>
          </a:ln>
        </p:spPr>
      </p:pic>
      <p:sp>
        <p:nvSpPr>
          <p:cNvPr id="1112" name="Google Shape;1112;p62"/>
          <p:cNvSpPr txBox="1"/>
          <p:nvPr/>
        </p:nvSpPr>
        <p:spPr>
          <a:xfrm>
            <a:off x="494725" y="1946663"/>
            <a:ext cx="18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E1.1</a:t>
            </a:r>
            <a:endParaRPr/>
          </a:p>
        </p:txBody>
      </p:sp>
      <p:sp>
        <p:nvSpPr>
          <p:cNvPr id="1113" name="Google Shape;1113;p62"/>
          <p:cNvSpPr txBox="1"/>
          <p:nvPr/>
        </p:nvSpPr>
        <p:spPr>
          <a:xfrm>
            <a:off x="445500" y="3971925"/>
            <a:ext cx="16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Screenshot E1.2</a:t>
            </a:r>
            <a:endParaRPr/>
          </a:p>
        </p:txBody>
      </p:sp>
      <p:sp>
        <p:nvSpPr>
          <p:cNvPr id="1114" name="Google Shape;1114;p62"/>
          <p:cNvSpPr/>
          <p:nvPr/>
        </p:nvSpPr>
        <p:spPr>
          <a:xfrm>
            <a:off x="2264825" y="711175"/>
            <a:ext cx="6661500" cy="24921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p:nvPr/>
        </p:nvSpPr>
        <p:spPr>
          <a:xfrm>
            <a:off x="481450" y="1980800"/>
            <a:ext cx="1498800" cy="36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6" name="Google Shape;1116;p62"/>
          <p:cNvCxnSpPr>
            <a:endCxn id="1115" idx="2"/>
          </p:cNvCxnSpPr>
          <p:nvPr/>
        </p:nvCxnSpPr>
        <p:spPr>
          <a:xfrm rot="10800000">
            <a:off x="1230850" y="2346800"/>
            <a:ext cx="1024500" cy="871500"/>
          </a:xfrm>
          <a:prstGeom prst="straightConnector1">
            <a:avLst/>
          </a:prstGeom>
          <a:noFill/>
          <a:ln cap="flat" cmpd="sng" w="9525">
            <a:solidFill>
              <a:schemeClr val="dk2"/>
            </a:solidFill>
            <a:prstDash val="solid"/>
            <a:round/>
            <a:headEnd len="med" w="med" type="none"/>
            <a:tailEnd len="med" w="med" type="none"/>
          </a:ln>
        </p:spPr>
      </p:cxnSp>
      <p:sp>
        <p:nvSpPr>
          <p:cNvPr id="1117" name="Google Shape;1117;p62"/>
          <p:cNvSpPr/>
          <p:nvPr/>
        </p:nvSpPr>
        <p:spPr>
          <a:xfrm>
            <a:off x="467700" y="3960850"/>
            <a:ext cx="14988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2"/>
          <p:cNvSpPr/>
          <p:nvPr/>
        </p:nvSpPr>
        <p:spPr>
          <a:xfrm>
            <a:off x="2241500" y="3850850"/>
            <a:ext cx="6661500" cy="96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62"/>
          <p:cNvCxnSpPr>
            <a:stCxn id="1117" idx="2"/>
          </p:cNvCxnSpPr>
          <p:nvPr/>
        </p:nvCxnSpPr>
        <p:spPr>
          <a:xfrm>
            <a:off x="1217100" y="4361050"/>
            <a:ext cx="1024500" cy="4524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2"/>
          <p:cNvSpPr txBox="1"/>
          <p:nvPr/>
        </p:nvSpPr>
        <p:spPr>
          <a:xfrm>
            <a:off x="5479100" y="4041075"/>
            <a:ext cx="342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rPr>
              <a:t>Please note this is a misspelling of “ashton”</a:t>
            </a:r>
            <a:endParaRPr sz="1200">
              <a:solidFill>
                <a:srgbClr val="FF0000"/>
              </a:solidFill>
            </a:endParaRPr>
          </a:p>
        </p:txBody>
      </p:sp>
      <p:sp>
        <p:nvSpPr>
          <p:cNvPr id="1121" name="Google Shape;1121;p62"/>
          <p:cNvSpPr/>
          <p:nvPr/>
        </p:nvSpPr>
        <p:spPr>
          <a:xfrm>
            <a:off x="2754775" y="4254800"/>
            <a:ext cx="2662875" cy="476687"/>
          </a:xfrm>
          <a:custGeom>
            <a:rect b="b" l="l" r="r" t="t"/>
            <a:pathLst>
              <a:path extrusionOk="0" h="18734" w="106515">
                <a:moveTo>
                  <a:pt x="106515" y="0"/>
                </a:moveTo>
                <a:cubicBezTo>
                  <a:pt x="100547" y="2755"/>
                  <a:pt x="88457" y="13416"/>
                  <a:pt x="70704" y="16528"/>
                </a:cubicBezTo>
                <a:cubicBezTo>
                  <a:pt x="52952" y="19640"/>
                  <a:pt x="11784" y="18313"/>
                  <a:pt x="0" y="18670"/>
                </a:cubicBezTo>
              </a:path>
            </a:pathLst>
          </a:custGeom>
          <a:noFill/>
          <a:ln cap="flat" cmpd="sng" w="9525">
            <a:solidFill>
              <a:srgbClr val="FF0000"/>
            </a:solidFill>
            <a:prstDash val="solid"/>
            <a:round/>
            <a:headEnd len="med" w="med" type="none"/>
            <a:tailEnd len="med" w="med" type="triangle"/>
          </a:ln>
        </p:spPr>
      </p:sp>
      <p:sp>
        <p:nvSpPr>
          <p:cNvPr id="1122" name="Google Shape;1122;p62"/>
          <p:cNvSpPr/>
          <p:nvPr/>
        </p:nvSpPr>
        <p:spPr>
          <a:xfrm>
            <a:off x="3313375" y="2135225"/>
            <a:ext cx="2104200" cy="45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5707850" y="1829150"/>
            <a:ext cx="182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rPr>
              <a:t>Discovered file path</a:t>
            </a:r>
            <a:endParaRPr sz="1200">
              <a:solidFill>
                <a:srgbClr val="FF0000"/>
              </a:solidFill>
            </a:endParaRPr>
          </a:p>
        </p:txBody>
      </p:sp>
      <p:sp>
        <p:nvSpPr>
          <p:cNvPr id="1124" name="Google Shape;1124;p62"/>
          <p:cNvSpPr/>
          <p:nvPr/>
        </p:nvSpPr>
        <p:spPr>
          <a:xfrm>
            <a:off x="4927925" y="2020450"/>
            <a:ext cx="757525" cy="99475"/>
          </a:xfrm>
          <a:custGeom>
            <a:rect b="b" l="l" r="r" t="t"/>
            <a:pathLst>
              <a:path extrusionOk="0" h="3979" w="30301">
                <a:moveTo>
                  <a:pt x="30301" y="0"/>
                </a:moveTo>
                <a:cubicBezTo>
                  <a:pt x="28822" y="102"/>
                  <a:pt x="26475" y="-51"/>
                  <a:pt x="21425" y="612"/>
                </a:cubicBezTo>
                <a:cubicBezTo>
                  <a:pt x="16375" y="1275"/>
                  <a:pt x="3571" y="3418"/>
                  <a:pt x="0" y="3979"/>
                </a:cubicBezTo>
              </a:path>
            </a:pathLst>
          </a:custGeom>
          <a:noFill/>
          <a:ln cap="flat" cmpd="sng" w="9525">
            <a:solidFill>
              <a:srgbClr val="FF0000"/>
            </a:solidFill>
            <a:prstDash val="solid"/>
            <a:round/>
            <a:headEnd len="med" w="med" type="none"/>
            <a:tailEnd len="med" w="med" type="triangle"/>
          </a:ln>
        </p:spPr>
      </p:sp>
    </p:spTree>
  </p:cSld>
  <p:clrMapOvr>
    <a:masterClrMapping/>
  </p:clrMapOvr>
  <mc:AlternateContent>
    <mc:Choice Requires="p14">
      <p:transition p14:dur="400">
        <p14:flip dir="l"/>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Simple Light 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